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7" r:id="rId2"/>
    <p:sldId id="259" r:id="rId3"/>
    <p:sldId id="272" r:id="rId4"/>
    <p:sldId id="260" r:id="rId5"/>
    <p:sldId id="261" r:id="rId6"/>
    <p:sldId id="273" r:id="rId7"/>
    <p:sldId id="274" r:id="rId8"/>
    <p:sldId id="275" r:id="rId9"/>
    <p:sldId id="276" r:id="rId10"/>
    <p:sldId id="277" r:id="rId11"/>
    <p:sldId id="262" r:id="rId12"/>
    <p:sldId id="263" r:id="rId13"/>
    <p:sldId id="279" r:id="rId14"/>
    <p:sldId id="282" r:id="rId15"/>
    <p:sldId id="281" r:id="rId16"/>
    <p:sldId id="284" r:id="rId17"/>
    <p:sldId id="283" r:id="rId18"/>
    <p:sldId id="285" r:id="rId19"/>
    <p:sldId id="265" r:id="rId20"/>
    <p:sldId id="314" r:id="rId21"/>
    <p:sldId id="315" r:id="rId22"/>
    <p:sldId id="267" r:id="rId23"/>
    <p:sldId id="318" r:id="rId24"/>
    <p:sldId id="269" r:id="rId25"/>
    <p:sldId id="316" r:id="rId26"/>
    <p:sldId id="317" r:id="rId27"/>
    <p:sldId id="268" r:id="rId28"/>
    <p:sldId id="319" r:id="rId29"/>
    <p:sldId id="320" r:id="rId30"/>
    <p:sldId id="321" r:id="rId31"/>
    <p:sldId id="324" r:id="rId32"/>
    <p:sldId id="270" r:id="rId33"/>
    <p:sldId id="271" r:id="rId34"/>
    <p:sldId id="327" r:id="rId35"/>
    <p:sldId id="328" r:id="rId36"/>
    <p:sldId id="326" r:id="rId37"/>
    <p:sldId id="32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59" autoAdjust="0"/>
    <p:restoredTop sz="86436" autoAdjust="0"/>
  </p:normalViewPr>
  <p:slideViewPr>
    <p:cSldViewPr snapToGrid="0">
      <p:cViewPr varScale="1">
        <p:scale>
          <a:sx n="75" d="100"/>
          <a:sy n="75" d="100"/>
        </p:scale>
        <p:origin x="77" y="67"/>
      </p:cViewPr>
      <p:guideLst/>
    </p:cSldViewPr>
  </p:slideViewPr>
  <p:outlineViewPr>
    <p:cViewPr>
      <p:scale>
        <a:sx n="33" d="100"/>
        <a:sy n="33" d="100"/>
      </p:scale>
      <p:origin x="0" y="-2674"/>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F65E53-4416-4A7F-9596-431158D45978}" type="datetimeFigureOut">
              <a:rPr lang="en-US" smtClean="0"/>
              <a:t>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75BFB-0396-4791-B9CC-B7A607D08348}" type="slidenum">
              <a:rPr lang="en-US" smtClean="0"/>
              <a:t>‹#›</a:t>
            </a:fld>
            <a:endParaRPr lang="en-US"/>
          </a:p>
        </p:txBody>
      </p:sp>
    </p:spTree>
    <p:extLst>
      <p:ext uri="{BB962C8B-B14F-4D97-AF65-F5344CB8AC3E}">
        <p14:creationId xmlns:p14="http://schemas.microsoft.com/office/powerpoint/2010/main" val="122064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C2999-50F9-445F-BE84-D5638752BA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BB9980-D3B8-44F7-8370-6B6AF75826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B0892A-F768-4429-8F3C-929F7C37AAC8}"/>
              </a:ext>
            </a:extLst>
          </p:cNvPr>
          <p:cNvSpPr>
            <a:spLocks noGrp="1"/>
          </p:cNvSpPr>
          <p:nvPr>
            <p:ph type="dt" sz="half" idx="10"/>
          </p:nvPr>
        </p:nvSpPr>
        <p:spPr/>
        <p:txBody>
          <a:bodyPr/>
          <a:lstStyle/>
          <a:p>
            <a:fld id="{698D8470-EE5E-4F94-A71A-E68AEB1B3A26}" type="datetimeFigureOut">
              <a:rPr lang="en-US" smtClean="0"/>
              <a:t>1/9/2021</a:t>
            </a:fld>
            <a:endParaRPr lang="en-US"/>
          </a:p>
        </p:txBody>
      </p:sp>
      <p:sp>
        <p:nvSpPr>
          <p:cNvPr id="5" name="Footer Placeholder 4">
            <a:extLst>
              <a:ext uri="{FF2B5EF4-FFF2-40B4-BE49-F238E27FC236}">
                <a16:creationId xmlns:a16="http://schemas.microsoft.com/office/drawing/2014/main" id="{6EA62DD0-C2F1-4748-86F4-EE42E103CD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A36479-F902-457A-ADD2-F75D0CE660E0}"/>
              </a:ext>
            </a:extLst>
          </p:cNvPr>
          <p:cNvSpPr>
            <a:spLocks noGrp="1"/>
          </p:cNvSpPr>
          <p:nvPr>
            <p:ph type="sldNum" sz="quarter" idx="12"/>
          </p:nvPr>
        </p:nvSpPr>
        <p:spPr/>
        <p:txBody>
          <a:bodyPr/>
          <a:lstStyle/>
          <a:p>
            <a:fld id="{16AFD0EA-EE10-48E1-822E-84347D01ACA0}" type="slidenum">
              <a:rPr lang="en-US" smtClean="0"/>
              <a:t>‹#›</a:t>
            </a:fld>
            <a:endParaRPr lang="en-US"/>
          </a:p>
        </p:txBody>
      </p:sp>
    </p:spTree>
    <p:extLst>
      <p:ext uri="{BB962C8B-B14F-4D97-AF65-F5344CB8AC3E}">
        <p14:creationId xmlns:p14="http://schemas.microsoft.com/office/powerpoint/2010/main" val="809383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F372A-D9B5-40C5-AEE9-28FCE63C8E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1BAF60-FE12-44A5-86E8-ADBBD530FE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7A6B92-BC79-4E70-B387-B04201484048}"/>
              </a:ext>
            </a:extLst>
          </p:cNvPr>
          <p:cNvSpPr>
            <a:spLocks noGrp="1"/>
          </p:cNvSpPr>
          <p:nvPr>
            <p:ph type="dt" sz="half" idx="10"/>
          </p:nvPr>
        </p:nvSpPr>
        <p:spPr/>
        <p:txBody>
          <a:bodyPr/>
          <a:lstStyle/>
          <a:p>
            <a:fld id="{698D8470-EE5E-4F94-A71A-E68AEB1B3A26}" type="datetimeFigureOut">
              <a:rPr lang="en-US" smtClean="0"/>
              <a:t>1/9/2021</a:t>
            </a:fld>
            <a:endParaRPr lang="en-US"/>
          </a:p>
        </p:txBody>
      </p:sp>
      <p:sp>
        <p:nvSpPr>
          <p:cNvPr id="5" name="Footer Placeholder 4">
            <a:extLst>
              <a:ext uri="{FF2B5EF4-FFF2-40B4-BE49-F238E27FC236}">
                <a16:creationId xmlns:a16="http://schemas.microsoft.com/office/drawing/2014/main" id="{D17D0CA1-697F-4009-AF35-C4227E5034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9189A2-FE61-42A0-B905-0B506331D667}"/>
              </a:ext>
            </a:extLst>
          </p:cNvPr>
          <p:cNvSpPr>
            <a:spLocks noGrp="1"/>
          </p:cNvSpPr>
          <p:nvPr>
            <p:ph type="sldNum" sz="quarter" idx="12"/>
          </p:nvPr>
        </p:nvSpPr>
        <p:spPr/>
        <p:txBody>
          <a:bodyPr/>
          <a:lstStyle/>
          <a:p>
            <a:fld id="{16AFD0EA-EE10-48E1-822E-84347D01ACA0}" type="slidenum">
              <a:rPr lang="en-US" smtClean="0"/>
              <a:t>‹#›</a:t>
            </a:fld>
            <a:endParaRPr lang="en-US"/>
          </a:p>
        </p:txBody>
      </p:sp>
    </p:spTree>
    <p:extLst>
      <p:ext uri="{BB962C8B-B14F-4D97-AF65-F5344CB8AC3E}">
        <p14:creationId xmlns:p14="http://schemas.microsoft.com/office/powerpoint/2010/main" val="3460496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789C27-72AB-41F5-9116-BD1788903F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150775-B8AA-428A-BB6B-14299BCC50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72C42B-0CD2-4719-80F2-75E9342FAF1D}"/>
              </a:ext>
            </a:extLst>
          </p:cNvPr>
          <p:cNvSpPr>
            <a:spLocks noGrp="1"/>
          </p:cNvSpPr>
          <p:nvPr>
            <p:ph type="dt" sz="half" idx="10"/>
          </p:nvPr>
        </p:nvSpPr>
        <p:spPr/>
        <p:txBody>
          <a:bodyPr/>
          <a:lstStyle/>
          <a:p>
            <a:fld id="{698D8470-EE5E-4F94-A71A-E68AEB1B3A26}" type="datetimeFigureOut">
              <a:rPr lang="en-US" smtClean="0"/>
              <a:t>1/9/2021</a:t>
            </a:fld>
            <a:endParaRPr lang="en-US"/>
          </a:p>
        </p:txBody>
      </p:sp>
      <p:sp>
        <p:nvSpPr>
          <p:cNvPr id="5" name="Footer Placeholder 4">
            <a:extLst>
              <a:ext uri="{FF2B5EF4-FFF2-40B4-BE49-F238E27FC236}">
                <a16:creationId xmlns:a16="http://schemas.microsoft.com/office/drawing/2014/main" id="{CF4B748A-C968-41B9-AA72-3396CC11D5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3326D2-1C23-4CF2-858E-CBDE717BAE39}"/>
              </a:ext>
            </a:extLst>
          </p:cNvPr>
          <p:cNvSpPr>
            <a:spLocks noGrp="1"/>
          </p:cNvSpPr>
          <p:nvPr>
            <p:ph type="sldNum" sz="quarter" idx="12"/>
          </p:nvPr>
        </p:nvSpPr>
        <p:spPr/>
        <p:txBody>
          <a:bodyPr/>
          <a:lstStyle/>
          <a:p>
            <a:fld id="{16AFD0EA-EE10-48E1-822E-84347D01ACA0}" type="slidenum">
              <a:rPr lang="en-US" smtClean="0"/>
              <a:t>‹#›</a:t>
            </a:fld>
            <a:endParaRPr lang="en-US"/>
          </a:p>
        </p:txBody>
      </p:sp>
    </p:spTree>
    <p:extLst>
      <p:ext uri="{BB962C8B-B14F-4D97-AF65-F5344CB8AC3E}">
        <p14:creationId xmlns:p14="http://schemas.microsoft.com/office/powerpoint/2010/main" val="3937125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701C5-13BB-43A0-B434-7634642686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F237F3-D072-418C-AA72-EF840F0421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E07C10-D146-423E-8B6A-1438BA581EF7}"/>
              </a:ext>
            </a:extLst>
          </p:cNvPr>
          <p:cNvSpPr>
            <a:spLocks noGrp="1"/>
          </p:cNvSpPr>
          <p:nvPr>
            <p:ph type="dt" sz="half" idx="10"/>
          </p:nvPr>
        </p:nvSpPr>
        <p:spPr/>
        <p:txBody>
          <a:bodyPr/>
          <a:lstStyle/>
          <a:p>
            <a:fld id="{698D8470-EE5E-4F94-A71A-E68AEB1B3A26}" type="datetimeFigureOut">
              <a:rPr lang="en-US" smtClean="0"/>
              <a:t>1/9/2021</a:t>
            </a:fld>
            <a:endParaRPr lang="en-US"/>
          </a:p>
        </p:txBody>
      </p:sp>
      <p:sp>
        <p:nvSpPr>
          <p:cNvPr id="5" name="Footer Placeholder 4">
            <a:extLst>
              <a:ext uri="{FF2B5EF4-FFF2-40B4-BE49-F238E27FC236}">
                <a16:creationId xmlns:a16="http://schemas.microsoft.com/office/drawing/2014/main" id="{08580056-0523-4AE2-A1E2-7DC016C63B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1B5BD-7A37-4FB6-9239-01C1DFC15CC8}"/>
              </a:ext>
            </a:extLst>
          </p:cNvPr>
          <p:cNvSpPr>
            <a:spLocks noGrp="1"/>
          </p:cNvSpPr>
          <p:nvPr>
            <p:ph type="sldNum" sz="quarter" idx="12"/>
          </p:nvPr>
        </p:nvSpPr>
        <p:spPr/>
        <p:txBody>
          <a:bodyPr/>
          <a:lstStyle/>
          <a:p>
            <a:fld id="{16AFD0EA-EE10-48E1-822E-84347D01ACA0}" type="slidenum">
              <a:rPr lang="en-US" smtClean="0"/>
              <a:t>‹#›</a:t>
            </a:fld>
            <a:endParaRPr lang="en-US"/>
          </a:p>
        </p:txBody>
      </p:sp>
    </p:spTree>
    <p:extLst>
      <p:ext uri="{BB962C8B-B14F-4D97-AF65-F5344CB8AC3E}">
        <p14:creationId xmlns:p14="http://schemas.microsoft.com/office/powerpoint/2010/main" val="989862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E9B73-0BEB-4F40-BD59-694F9E9CEE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5C2941-CC90-444E-8B21-4ECAD1ADC5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DE4B98-CAE1-45DF-AAEE-FC17414EBCE6}"/>
              </a:ext>
            </a:extLst>
          </p:cNvPr>
          <p:cNvSpPr>
            <a:spLocks noGrp="1"/>
          </p:cNvSpPr>
          <p:nvPr>
            <p:ph type="dt" sz="half" idx="10"/>
          </p:nvPr>
        </p:nvSpPr>
        <p:spPr/>
        <p:txBody>
          <a:bodyPr/>
          <a:lstStyle/>
          <a:p>
            <a:fld id="{698D8470-EE5E-4F94-A71A-E68AEB1B3A26}" type="datetimeFigureOut">
              <a:rPr lang="en-US" smtClean="0"/>
              <a:t>1/9/2021</a:t>
            </a:fld>
            <a:endParaRPr lang="en-US"/>
          </a:p>
        </p:txBody>
      </p:sp>
      <p:sp>
        <p:nvSpPr>
          <p:cNvPr id="5" name="Footer Placeholder 4">
            <a:extLst>
              <a:ext uri="{FF2B5EF4-FFF2-40B4-BE49-F238E27FC236}">
                <a16:creationId xmlns:a16="http://schemas.microsoft.com/office/drawing/2014/main" id="{D50BB9A3-5524-42D1-BA92-0527DED9B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C7E823-8C2C-4334-89C1-EFFE43BC5B17}"/>
              </a:ext>
            </a:extLst>
          </p:cNvPr>
          <p:cNvSpPr>
            <a:spLocks noGrp="1"/>
          </p:cNvSpPr>
          <p:nvPr>
            <p:ph type="sldNum" sz="quarter" idx="12"/>
          </p:nvPr>
        </p:nvSpPr>
        <p:spPr/>
        <p:txBody>
          <a:bodyPr/>
          <a:lstStyle/>
          <a:p>
            <a:fld id="{16AFD0EA-EE10-48E1-822E-84347D01ACA0}" type="slidenum">
              <a:rPr lang="en-US" smtClean="0"/>
              <a:t>‹#›</a:t>
            </a:fld>
            <a:endParaRPr lang="en-US"/>
          </a:p>
        </p:txBody>
      </p:sp>
    </p:spTree>
    <p:extLst>
      <p:ext uri="{BB962C8B-B14F-4D97-AF65-F5344CB8AC3E}">
        <p14:creationId xmlns:p14="http://schemas.microsoft.com/office/powerpoint/2010/main" val="2217565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FE80E-2388-447D-897F-3AF32FE277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9F9FE1-91B1-4CD6-93FB-AA86C5DA64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A0461D-3F88-4AF5-9010-B10C013162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87A4B9-ADB6-41C7-8C43-FED71A636879}"/>
              </a:ext>
            </a:extLst>
          </p:cNvPr>
          <p:cNvSpPr>
            <a:spLocks noGrp="1"/>
          </p:cNvSpPr>
          <p:nvPr>
            <p:ph type="dt" sz="half" idx="10"/>
          </p:nvPr>
        </p:nvSpPr>
        <p:spPr/>
        <p:txBody>
          <a:bodyPr/>
          <a:lstStyle/>
          <a:p>
            <a:fld id="{698D8470-EE5E-4F94-A71A-E68AEB1B3A26}" type="datetimeFigureOut">
              <a:rPr lang="en-US" smtClean="0"/>
              <a:t>1/9/2021</a:t>
            </a:fld>
            <a:endParaRPr lang="en-US"/>
          </a:p>
        </p:txBody>
      </p:sp>
      <p:sp>
        <p:nvSpPr>
          <p:cNvPr id="6" name="Footer Placeholder 5">
            <a:extLst>
              <a:ext uri="{FF2B5EF4-FFF2-40B4-BE49-F238E27FC236}">
                <a16:creationId xmlns:a16="http://schemas.microsoft.com/office/drawing/2014/main" id="{1BEF2492-6253-4039-B5B9-168CB9D174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0C048D-60E0-4E14-854D-AC1D6822F5AD}"/>
              </a:ext>
            </a:extLst>
          </p:cNvPr>
          <p:cNvSpPr>
            <a:spLocks noGrp="1"/>
          </p:cNvSpPr>
          <p:nvPr>
            <p:ph type="sldNum" sz="quarter" idx="12"/>
          </p:nvPr>
        </p:nvSpPr>
        <p:spPr/>
        <p:txBody>
          <a:bodyPr/>
          <a:lstStyle/>
          <a:p>
            <a:fld id="{16AFD0EA-EE10-48E1-822E-84347D01ACA0}" type="slidenum">
              <a:rPr lang="en-US" smtClean="0"/>
              <a:t>‹#›</a:t>
            </a:fld>
            <a:endParaRPr lang="en-US"/>
          </a:p>
        </p:txBody>
      </p:sp>
    </p:spTree>
    <p:extLst>
      <p:ext uri="{BB962C8B-B14F-4D97-AF65-F5344CB8AC3E}">
        <p14:creationId xmlns:p14="http://schemas.microsoft.com/office/powerpoint/2010/main" val="1343829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4C18-0B64-4093-93C9-BF11FA3AAD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01C972-BE5E-4907-A178-306AF74EA7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80D1B6-D909-43EF-9727-5B9F912F0F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422ED7-813E-49FA-B0CF-51B633FDBE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84C737-ECB5-49AF-A7CC-A1F97EDCC2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95632D-111E-4276-BB22-366E1B2B240A}"/>
              </a:ext>
            </a:extLst>
          </p:cNvPr>
          <p:cNvSpPr>
            <a:spLocks noGrp="1"/>
          </p:cNvSpPr>
          <p:nvPr>
            <p:ph type="dt" sz="half" idx="10"/>
          </p:nvPr>
        </p:nvSpPr>
        <p:spPr/>
        <p:txBody>
          <a:bodyPr/>
          <a:lstStyle/>
          <a:p>
            <a:fld id="{698D8470-EE5E-4F94-A71A-E68AEB1B3A26}" type="datetimeFigureOut">
              <a:rPr lang="en-US" smtClean="0"/>
              <a:t>1/9/2021</a:t>
            </a:fld>
            <a:endParaRPr lang="en-US"/>
          </a:p>
        </p:txBody>
      </p:sp>
      <p:sp>
        <p:nvSpPr>
          <p:cNvPr id="8" name="Footer Placeholder 7">
            <a:extLst>
              <a:ext uri="{FF2B5EF4-FFF2-40B4-BE49-F238E27FC236}">
                <a16:creationId xmlns:a16="http://schemas.microsoft.com/office/drawing/2014/main" id="{CF478537-33EF-48ED-BE19-5973D44DC4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8E007F-962C-44D7-9702-81790F4B3DC6}"/>
              </a:ext>
            </a:extLst>
          </p:cNvPr>
          <p:cNvSpPr>
            <a:spLocks noGrp="1"/>
          </p:cNvSpPr>
          <p:nvPr>
            <p:ph type="sldNum" sz="quarter" idx="12"/>
          </p:nvPr>
        </p:nvSpPr>
        <p:spPr/>
        <p:txBody>
          <a:bodyPr/>
          <a:lstStyle/>
          <a:p>
            <a:fld id="{16AFD0EA-EE10-48E1-822E-84347D01ACA0}" type="slidenum">
              <a:rPr lang="en-US" smtClean="0"/>
              <a:t>‹#›</a:t>
            </a:fld>
            <a:endParaRPr lang="en-US"/>
          </a:p>
        </p:txBody>
      </p:sp>
    </p:spTree>
    <p:extLst>
      <p:ext uri="{BB962C8B-B14F-4D97-AF65-F5344CB8AC3E}">
        <p14:creationId xmlns:p14="http://schemas.microsoft.com/office/powerpoint/2010/main" val="861418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C3D95-5844-43B3-8180-FA35E54A42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BE2832-45C0-4D9C-B025-34F7DA063D83}"/>
              </a:ext>
            </a:extLst>
          </p:cNvPr>
          <p:cNvSpPr>
            <a:spLocks noGrp="1"/>
          </p:cNvSpPr>
          <p:nvPr>
            <p:ph type="dt" sz="half" idx="10"/>
          </p:nvPr>
        </p:nvSpPr>
        <p:spPr/>
        <p:txBody>
          <a:bodyPr/>
          <a:lstStyle/>
          <a:p>
            <a:fld id="{698D8470-EE5E-4F94-A71A-E68AEB1B3A26}" type="datetimeFigureOut">
              <a:rPr lang="en-US" smtClean="0"/>
              <a:t>1/9/2021</a:t>
            </a:fld>
            <a:endParaRPr lang="en-US"/>
          </a:p>
        </p:txBody>
      </p:sp>
      <p:sp>
        <p:nvSpPr>
          <p:cNvPr id="4" name="Footer Placeholder 3">
            <a:extLst>
              <a:ext uri="{FF2B5EF4-FFF2-40B4-BE49-F238E27FC236}">
                <a16:creationId xmlns:a16="http://schemas.microsoft.com/office/drawing/2014/main" id="{4303BC9E-E380-43E6-A4DA-292FFC00D4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B2F58E-C37A-4C0E-863F-5F200A652466}"/>
              </a:ext>
            </a:extLst>
          </p:cNvPr>
          <p:cNvSpPr>
            <a:spLocks noGrp="1"/>
          </p:cNvSpPr>
          <p:nvPr>
            <p:ph type="sldNum" sz="quarter" idx="12"/>
          </p:nvPr>
        </p:nvSpPr>
        <p:spPr/>
        <p:txBody>
          <a:bodyPr/>
          <a:lstStyle/>
          <a:p>
            <a:fld id="{16AFD0EA-EE10-48E1-822E-84347D01ACA0}" type="slidenum">
              <a:rPr lang="en-US" smtClean="0"/>
              <a:t>‹#›</a:t>
            </a:fld>
            <a:endParaRPr lang="en-US"/>
          </a:p>
        </p:txBody>
      </p:sp>
    </p:spTree>
    <p:extLst>
      <p:ext uri="{BB962C8B-B14F-4D97-AF65-F5344CB8AC3E}">
        <p14:creationId xmlns:p14="http://schemas.microsoft.com/office/powerpoint/2010/main" val="2040149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9CF0AE-B180-4195-9DEB-A0C231C818C1}"/>
              </a:ext>
            </a:extLst>
          </p:cNvPr>
          <p:cNvSpPr>
            <a:spLocks noGrp="1"/>
          </p:cNvSpPr>
          <p:nvPr>
            <p:ph type="dt" sz="half" idx="10"/>
          </p:nvPr>
        </p:nvSpPr>
        <p:spPr/>
        <p:txBody>
          <a:bodyPr/>
          <a:lstStyle/>
          <a:p>
            <a:fld id="{698D8470-EE5E-4F94-A71A-E68AEB1B3A26}" type="datetimeFigureOut">
              <a:rPr lang="en-US" smtClean="0"/>
              <a:t>1/9/2021</a:t>
            </a:fld>
            <a:endParaRPr lang="en-US"/>
          </a:p>
        </p:txBody>
      </p:sp>
      <p:sp>
        <p:nvSpPr>
          <p:cNvPr id="3" name="Footer Placeholder 2">
            <a:extLst>
              <a:ext uri="{FF2B5EF4-FFF2-40B4-BE49-F238E27FC236}">
                <a16:creationId xmlns:a16="http://schemas.microsoft.com/office/drawing/2014/main" id="{5A1FEE8B-767C-48D3-B25C-7C098EE2EE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267FB0-C761-48CD-AAB9-8E34123E1104}"/>
              </a:ext>
            </a:extLst>
          </p:cNvPr>
          <p:cNvSpPr>
            <a:spLocks noGrp="1"/>
          </p:cNvSpPr>
          <p:nvPr>
            <p:ph type="sldNum" sz="quarter" idx="12"/>
          </p:nvPr>
        </p:nvSpPr>
        <p:spPr/>
        <p:txBody>
          <a:bodyPr/>
          <a:lstStyle/>
          <a:p>
            <a:fld id="{16AFD0EA-EE10-48E1-822E-84347D01ACA0}" type="slidenum">
              <a:rPr lang="en-US" smtClean="0"/>
              <a:t>‹#›</a:t>
            </a:fld>
            <a:endParaRPr lang="en-US"/>
          </a:p>
        </p:txBody>
      </p:sp>
    </p:spTree>
    <p:extLst>
      <p:ext uri="{BB962C8B-B14F-4D97-AF65-F5344CB8AC3E}">
        <p14:creationId xmlns:p14="http://schemas.microsoft.com/office/powerpoint/2010/main" val="1733149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9BC41-FD46-4565-9407-773C1E53B9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4DA89A-261E-41D5-9926-B9916AC1F2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F16179-2A58-492A-BD10-BEB2F70F20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CB406A-27AE-4BA7-89EA-C9DD0AF3173F}"/>
              </a:ext>
            </a:extLst>
          </p:cNvPr>
          <p:cNvSpPr>
            <a:spLocks noGrp="1"/>
          </p:cNvSpPr>
          <p:nvPr>
            <p:ph type="dt" sz="half" idx="10"/>
          </p:nvPr>
        </p:nvSpPr>
        <p:spPr/>
        <p:txBody>
          <a:bodyPr/>
          <a:lstStyle/>
          <a:p>
            <a:fld id="{698D8470-EE5E-4F94-A71A-E68AEB1B3A26}" type="datetimeFigureOut">
              <a:rPr lang="en-US" smtClean="0"/>
              <a:t>1/9/2021</a:t>
            </a:fld>
            <a:endParaRPr lang="en-US"/>
          </a:p>
        </p:txBody>
      </p:sp>
      <p:sp>
        <p:nvSpPr>
          <p:cNvPr id="6" name="Footer Placeholder 5">
            <a:extLst>
              <a:ext uri="{FF2B5EF4-FFF2-40B4-BE49-F238E27FC236}">
                <a16:creationId xmlns:a16="http://schemas.microsoft.com/office/drawing/2014/main" id="{062B00D6-3C0A-4AEE-BAE8-7A68AB99D1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4256AF-2834-4E78-BAC3-0FE22B15E216}"/>
              </a:ext>
            </a:extLst>
          </p:cNvPr>
          <p:cNvSpPr>
            <a:spLocks noGrp="1"/>
          </p:cNvSpPr>
          <p:nvPr>
            <p:ph type="sldNum" sz="quarter" idx="12"/>
          </p:nvPr>
        </p:nvSpPr>
        <p:spPr/>
        <p:txBody>
          <a:bodyPr/>
          <a:lstStyle/>
          <a:p>
            <a:fld id="{16AFD0EA-EE10-48E1-822E-84347D01ACA0}" type="slidenum">
              <a:rPr lang="en-US" smtClean="0"/>
              <a:t>‹#›</a:t>
            </a:fld>
            <a:endParaRPr lang="en-US"/>
          </a:p>
        </p:txBody>
      </p:sp>
    </p:spTree>
    <p:extLst>
      <p:ext uri="{BB962C8B-B14F-4D97-AF65-F5344CB8AC3E}">
        <p14:creationId xmlns:p14="http://schemas.microsoft.com/office/powerpoint/2010/main" val="2403448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AE5F-EBC6-4634-A617-33C54312FD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16A3A1-8A49-408C-886F-F62BA99E0B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36715C-944D-4FA7-B272-4290F2E788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4B4BCF-704B-46DF-A592-8C38CB23F4B2}"/>
              </a:ext>
            </a:extLst>
          </p:cNvPr>
          <p:cNvSpPr>
            <a:spLocks noGrp="1"/>
          </p:cNvSpPr>
          <p:nvPr>
            <p:ph type="dt" sz="half" idx="10"/>
          </p:nvPr>
        </p:nvSpPr>
        <p:spPr/>
        <p:txBody>
          <a:bodyPr/>
          <a:lstStyle/>
          <a:p>
            <a:fld id="{698D8470-EE5E-4F94-A71A-E68AEB1B3A26}" type="datetimeFigureOut">
              <a:rPr lang="en-US" smtClean="0"/>
              <a:t>1/9/2021</a:t>
            </a:fld>
            <a:endParaRPr lang="en-US"/>
          </a:p>
        </p:txBody>
      </p:sp>
      <p:sp>
        <p:nvSpPr>
          <p:cNvPr id="6" name="Footer Placeholder 5">
            <a:extLst>
              <a:ext uri="{FF2B5EF4-FFF2-40B4-BE49-F238E27FC236}">
                <a16:creationId xmlns:a16="http://schemas.microsoft.com/office/drawing/2014/main" id="{007572F7-B12D-4423-80F7-998921F0E6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F6FFB7-EADE-4C66-B82E-51C6E02D33FA}"/>
              </a:ext>
            </a:extLst>
          </p:cNvPr>
          <p:cNvSpPr>
            <a:spLocks noGrp="1"/>
          </p:cNvSpPr>
          <p:nvPr>
            <p:ph type="sldNum" sz="quarter" idx="12"/>
          </p:nvPr>
        </p:nvSpPr>
        <p:spPr/>
        <p:txBody>
          <a:bodyPr/>
          <a:lstStyle/>
          <a:p>
            <a:fld id="{16AFD0EA-EE10-48E1-822E-84347D01ACA0}" type="slidenum">
              <a:rPr lang="en-US" smtClean="0"/>
              <a:t>‹#›</a:t>
            </a:fld>
            <a:endParaRPr lang="en-US"/>
          </a:p>
        </p:txBody>
      </p:sp>
    </p:spTree>
    <p:extLst>
      <p:ext uri="{BB962C8B-B14F-4D97-AF65-F5344CB8AC3E}">
        <p14:creationId xmlns:p14="http://schemas.microsoft.com/office/powerpoint/2010/main" val="1393538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C52F36-1E99-4CE8-9D95-371BC040B6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EDD8C1-DD7F-408F-B3DF-76EA854387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E36597-4FAF-4BA7-9968-0D6C9F71DD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8D8470-EE5E-4F94-A71A-E68AEB1B3A26}" type="datetimeFigureOut">
              <a:rPr lang="en-US" smtClean="0"/>
              <a:t>1/9/2021</a:t>
            </a:fld>
            <a:endParaRPr lang="en-US"/>
          </a:p>
        </p:txBody>
      </p:sp>
      <p:sp>
        <p:nvSpPr>
          <p:cNvPr id="5" name="Footer Placeholder 4">
            <a:extLst>
              <a:ext uri="{FF2B5EF4-FFF2-40B4-BE49-F238E27FC236}">
                <a16:creationId xmlns:a16="http://schemas.microsoft.com/office/drawing/2014/main" id="{3723A26F-3448-471E-85DB-74D5A1EBA4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4C9DC3-9067-44D7-B899-5CE98EFDA2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AFD0EA-EE10-48E1-822E-84347D01ACA0}" type="slidenum">
              <a:rPr lang="en-US" smtClean="0"/>
              <a:t>‹#›</a:t>
            </a:fld>
            <a:endParaRPr lang="en-US"/>
          </a:p>
        </p:txBody>
      </p:sp>
    </p:spTree>
    <p:extLst>
      <p:ext uri="{BB962C8B-B14F-4D97-AF65-F5344CB8AC3E}">
        <p14:creationId xmlns:p14="http://schemas.microsoft.com/office/powerpoint/2010/main" val="504895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BC764B-C443-44BB-8BA8-A7EF318C1AF2}"/>
              </a:ext>
            </a:extLst>
          </p:cNvPr>
          <p:cNvPicPr>
            <a:picLocks noChangeAspect="1"/>
          </p:cNvPicPr>
          <p:nvPr/>
        </p:nvPicPr>
        <p:blipFill>
          <a:blip r:embed="rId2"/>
          <a:stretch>
            <a:fillRect/>
          </a:stretch>
        </p:blipFill>
        <p:spPr>
          <a:xfrm>
            <a:off x="0" y="755751"/>
            <a:ext cx="6633023" cy="3517697"/>
          </a:xfrm>
          <a:prstGeom prst="rect">
            <a:avLst/>
          </a:prstGeom>
        </p:spPr>
      </p:pic>
      <p:pic>
        <p:nvPicPr>
          <p:cNvPr id="4" name="Picture 3">
            <a:extLst>
              <a:ext uri="{FF2B5EF4-FFF2-40B4-BE49-F238E27FC236}">
                <a16:creationId xmlns:a16="http://schemas.microsoft.com/office/drawing/2014/main" id="{8990449E-EB42-4FB7-9658-9B421DCD98E7}"/>
              </a:ext>
            </a:extLst>
          </p:cNvPr>
          <p:cNvPicPr>
            <a:picLocks noChangeAspect="1"/>
          </p:cNvPicPr>
          <p:nvPr/>
        </p:nvPicPr>
        <p:blipFill>
          <a:blip r:embed="rId3"/>
          <a:stretch>
            <a:fillRect/>
          </a:stretch>
        </p:blipFill>
        <p:spPr>
          <a:xfrm>
            <a:off x="6787356" y="884088"/>
            <a:ext cx="5066215" cy="3517697"/>
          </a:xfrm>
          <a:prstGeom prst="rect">
            <a:avLst/>
          </a:prstGeom>
        </p:spPr>
      </p:pic>
      <p:sp>
        <p:nvSpPr>
          <p:cNvPr id="7" name="Title 1">
            <a:extLst>
              <a:ext uri="{FF2B5EF4-FFF2-40B4-BE49-F238E27FC236}">
                <a16:creationId xmlns:a16="http://schemas.microsoft.com/office/drawing/2014/main" id="{F296BC89-6733-47EA-939C-F213163DA350}"/>
              </a:ext>
            </a:extLst>
          </p:cNvPr>
          <p:cNvSpPr txBox="1">
            <a:spLocks/>
          </p:cNvSpPr>
          <p:nvPr/>
        </p:nvSpPr>
        <p:spPr>
          <a:xfrm>
            <a:off x="423336" y="4744601"/>
            <a:ext cx="11345327" cy="1511819"/>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rgbClr val="FF0000"/>
                </a:solidFill>
              </a:rPr>
              <a:t>Sentiment Analysis on Beauty Products’ Review</a:t>
            </a:r>
          </a:p>
          <a:p>
            <a:endParaRPr lang="en-US" sz="3600" b="1" dirty="0">
              <a:solidFill>
                <a:srgbClr val="FF0000"/>
              </a:solidFill>
            </a:endParaRPr>
          </a:p>
          <a:p>
            <a:r>
              <a:rPr lang="en-US" sz="3600" b="1" dirty="0">
                <a:solidFill>
                  <a:srgbClr val="FF0000"/>
                </a:solidFill>
              </a:rPr>
              <a:t>Vera </a:t>
            </a:r>
            <a:r>
              <a:rPr lang="en-US" sz="3600" b="1" dirty="0" err="1">
                <a:solidFill>
                  <a:srgbClr val="FF0000"/>
                </a:solidFill>
              </a:rPr>
              <a:t>Ummugulsum</a:t>
            </a:r>
            <a:r>
              <a:rPr lang="en-US" sz="3600" b="1" dirty="0">
                <a:solidFill>
                  <a:srgbClr val="FF0000"/>
                </a:solidFill>
              </a:rPr>
              <a:t> </a:t>
            </a:r>
            <a:r>
              <a:rPr lang="en-US" sz="3600" b="1" dirty="0" err="1">
                <a:solidFill>
                  <a:srgbClr val="FF0000"/>
                </a:solidFill>
              </a:rPr>
              <a:t>Guzelsoy</a:t>
            </a:r>
            <a:endParaRPr lang="en-US" sz="3600" b="1" dirty="0">
              <a:solidFill>
                <a:srgbClr val="FF0000"/>
              </a:solidFill>
            </a:endParaRPr>
          </a:p>
          <a:p>
            <a:endParaRPr lang="en-US" sz="3600" b="1" dirty="0">
              <a:solidFill>
                <a:srgbClr val="FF0000"/>
              </a:solidFill>
            </a:endParaRPr>
          </a:p>
          <a:p>
            <a:r>
              <a:rPr lang="en-US" sz="3600" b="1" dirty="0">
                <a:solidFill>
                  <a:srgbClr val="FF0000"/>
                </a:solidFill>
              </a:rPr>
              <a:t>January- 2021</a:t>
            </a:r>
          </a:p>
        </p:txBody>
      </p:sp>
    </p:spTree>
    <p:extLst>
      <p:ext uri="{BB962C8B-B14F-4D97-AF65-F5344CB8AC3E}">
        <p14:creationId xmlns:p14="http://schemas.microsoft.com/office/powerpoint/2010/main" val="3944245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8000" y="78800"/>
            <a:ext cx="9144000" cy="622168"/>
          </a:xfrm>
        </p:spPr>
        <p:txBody>
          <a:bodyPr>
            <a:normAutofit/>
          </a:bodyPr>
          <a:lstStyle/>
          <a:p>
            <a:r>
              <a:rPr lang="en-US" sz="3200" b="1" dirty="0">
                <a:solidFill>
                  <a:srgbClr val="FF0000"/>
                </a:solidFill>
                <a:latin typeface="Arial" panose="020B0604020202020204" pitchFamily="34" charset="0"/>
                <a:cs typeface="Arial" panose="020B0604020202020204" pitchFamily="34" charset="0"/>
              </a:rPr>
              <a:t>Data Wrangling – Descriptive Statistics</a:t>
            </a:r>
          </a:p>
        </p:txBody>
      </p:sp>
      <p:sp>
        <p:nvSpPr>
          <p:cNvPr id="19" name="Rectangle: Rounded Corners 18">
            <a:extLst>
              <a:ext uri="{FF2B5EF4-FFF2-40B4-BE49-F238E27FC236}">
                <a16:creationId xmlns:a16="http://schemas.microsoft.com/office/drawing/2014/main" id="{0A5EDD8F-048F-47CC-8E1A-693CD121CDC8}"/>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20" name="Rectangle: Rounded Corners 19">
            <a:extLst>
              <a:ext uri="{FF2B5EF4-FFF2-40B4-BE49-F238E27FC236}">
                <a16:creationId xmlns:a16="http://schemas.microsoft.com/office/drawing/2014/main" id="{81EB47FF-166F-400E-A79F-767B2ED7A8B6}"/>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1" name="Rectangle: Rounded Corners 20">
            <a:extLst>
              <a:ext uri="{FF2B5EF4-FFF2-40B4-BE49-F238E27FC236}">
                <a16:creationId xmlns:a16="http://schemas.microsoft.com/office/drawing/2014/main" id="{99E76482-AF64-4A9F-846A-8BFC2A17D18D}"/>
              </a:ext>
            </a:extLst>
          </p:cNvPr>
          <p:cNvSpPr/>
          <p:nvPr/>
        </p:nvSpPr>
        <p:spPr>
          <a:xfrm>
            <a:off x="130627" y="1172316"/>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2" name="Rectangle: Rounded Corners 21">
            <a:extLst>
              <a:ext uri="{FF2B5EF4-FFF2-40B4-BE49-F238E27FC236}">
                <a16:creationId xmlns:a16="http://schemas.microsoft.com/office/drawing/2014/main" id="{802DC3C8-3CED-4271-AF2D-69B640E2631D}"/>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3" name="Rectangle: Rounded Corners 22">
            <a:extLst>
              <a:ext uri="{FF2B5EF4-FFF2-40B4-BE49-F238E27FC236}">
                <a16:creationId xmlns:a16="http://schemas.microsoft.com/office/drawing/2014/main" id="{1569776E-5E5F-4536-A28F-A231C30CBCB0}"/>
              </a:ext>
            </a:extLst>
          </p:cNvPr>
          <p:cNvSpPr/>
          <p:nvPr/>
        </p:nvSpPr>
        <p:spPr>
          <a:xfrm>
            <a:off x="130627" y="2265832"/>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4" name="Rectangle: Rounded Corners 23">
            <a:extLst>
              <a:ext uri="{FF2B5EF4-FFF2-40B4-BE49-F238E27FC236}">
                <a16:creationId xmlns:a16="http://schemas.microsoft.com/office/drawing/2014/main" id="{F4ED19ED-AAF2-4B5C-84CB-286BA7E9CD2A}"/>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5" name="Rectangle: Rounded Corners 24">
            <a:extLst>
              <a:ext uri="{FF2B5EF4-FFF2-40B4-BE49-F238E27FC236}">
                <a16:creationId xmlns:a16="http://schemas.microsoft.com/office/drawing/2014/main" id="{77876F99-D1BE-459F-90D2-124158ADA360}"/>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6" name="Rectangle: Rounded Corners 25">
            <a:extLst>
              <a:ext uri="{FF2B5EF4-FFF2-40B4-BE49-F238E27FC236}">
                <a16:creationId xmlns:a16="http://schemas.microsoft.com/office/drawing/2014/main" id="{4F966990-CC76-4DBB-B730-50C85C8FE60F}"/>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7" name="Rectangle: Rounded Corners 26">
            <a:extLst>
              <a:ext uri="{FF2B5EF4-FFF2-40B4-BE49-F238E27FC236}">
                <a16:creationId xmlns:a16="http://schemas.microsoft.com/office/drawing/2014/main" id="{753B8963-F09E-419B-B520-6FFF36349898}"/>
              </a:ext>
            </a:extLst>
          </p:cNvPr>
          <p:cNvSpPr/>
          <p:nvPr/>
        </p:nvSpPr>
        <p:spPr>
          <a:xfrm>
            <a:off x="130627" y="4490895"/>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28" name="Rectangle: Rounded Corners 27">
            <a:extLst>
              <a:ext uri="{FF2B5EF4-FFF2-40B4-BE49-F238E27FC236}">
                <a16:creationId xmlns:a16="http://schemas.microsoft.com/office/drawing/2014/main" id="{B473E39D-E4EA-47B1-BFE5-5AF3E2046FDC}"/>
              </a:ext>
            </a:extLst>
          </p:cNvPr>
          <p:cNvSpPr/>
          <p:nvPr/>
        </p:nvSpPr>
        <p:spPr>
          <a:xfrm>
            <a:off x="130627" y="504723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29" name="Rectangle: Rounded Corners 28">
            <a:extLst>
              <a:ext uri="{FF2B5EF4-FFF2-40B4-BE49-F238E27FC236}">
                <a16:creationId xmlns:a16="http://schemas.microsoft.com/office/drawing/2014/main" id="{9F5027BD-2C36-4EB0-B343-7DB9B900361E}"/>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30" name="Rectangle: Rounded Corners 29">
            <a:extLst>
              <a:ext uri="{FF2B5EF4-FFF2-40B4-BE49-F238E27FC236}">
                <a16:creationId xmlns:a16="http://schemas.microsoft.com/office/drawing/2014/main" id="{E5D11334-E44E-4C12-801E-C095A6301415}"/>
              </a:ext>
            </a:extLst>
          </p:cNvPr>
          <p:cNvSpPr/>
          <p:nvPr/>
        </p:nvSpPr>
        <p:spPr>
          <a:xfrm>
            <a:off x="130627" y="6162709"/>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pic>
        <p:nvPicPr>
          <p:cNvPr id="3" name="Picture 2">
            <a:extLst>
              <a:ext uri="{FF2B5EF4-FFF2-40B4-BE49-F238E27FC236}">
                <a16:creationId xmlns:a16="http://schemas.microsoft.com/office/drawing/2014/main" id="{A08F53B0-F729-4305-B6F5-0FE582860666}"/>
              </a:ext>
            </a:extLst>
          </p:cNvPr>
          <p:cNvPicPr>
            <a:picLocks noChangeAspect="1"/>
          </p:cNvPicPr>
          <p:nvPr/>
        </p:nvPicPr>
        <p:blipFill>
          <a:blip r:embed="rId2"/>
          <a:stretch>
            <a:fillRect/>
          </a:stretch>
        </p:blipFill>
        <p:spPr>
          <a:xfrm>
            <a:off x="3399294" y="1015494"/>
            <a:ext cx="3766909" cy="2500676"/>
          </a:xfrm>
          <a:prstGeom prst="rect">
            <a:avLst/>
          </a:prstGeom>
        </p:spPr>
      </p:pic>
      <p:pic>
        <p:nvPicPr>
          <p:cNvPr id="4" name="Picture 3">
            <a:extLst>
              <a:ext uri="{FF2B5EF4-FFF2-40B4-BE49-F238E27FC236}">
                <a16:creationId xmlns:a16="http://schemas.microsoft.com/office/drawing/2014/main" id="{AE3A8EC3-BED3-4D66-84C0-9C3817968698}"/>
              </a:ext>
            </a:extLst>
          </p:cNvPr>
          <p:cNvPicPr>
            <a:picLocks noChangeAspect="1"/>
          </p:cNvPicPr>
          <p:nvPr/>
        </p:nvPicPr>
        <p:blipFill>
          <a:blip r:embed="rId3"/>
          <a:stretch>
            <a:fillRect/>
          </a:stretch>
        </p:blipFill>
        <p:spPr>
          <a:xfrm>
            <a:off x="7862049" y="997815"/>
            <a:ext cx="3766910" cy="2536033"/>
          </a:xfrm>
          <a:prstGeom prst="rect">
            <a:avLst/>
          </a:prstGeom>
        </p:spPr>
      </p:pic>
      <p:pic>
        <p:nvPicPr>
          <p:cNvPr id="8" name="Picture 7">
            <a:extLst>
              <a:ext uri="{FF2B5EF4-FFF2-40B4-BE49-F238E27FC236}">
                <a16:creationId xmlns:a16="http://schemas.microsoft.com/office/drawing/2014/main" id="{4B1FFCE5-6615-4B4A-932D-9420B7256F87}"/>
              </a:ext>
            </a:extLst>
          </p:cNvPr>
          <p:cNvPicPr>
            <a:picLocks noChangeAspect="1"/>
          </p:cNvPicPr>
          <p:nvPr/>
        </p:nvPicPr>
        <p:blipFill>
          <a:blip r:embed="rId4"/>
          <a:stretch>
            <a:fillRect/>
          </a:stretch>
        </p:blipFill>
        <p:spPr>
          <a:xfrm>
            <a:off x="3497797" y="3562383"/>
            <a:ext cx="3694496" cy="1176630"/>
          </a:xfrm>
          <a:prstGeom prst="rect">
            <a:avLst/>
          </a:prstGeom>
        </p:spPr>
      </p:pic>
      <p:pic>
        <p:nvPicPr>
          <p:cNvPr id="9" name="Picture 8">
            <a:extLst>
              <a:ext uri="{FF2B5EF4-FFF2-40B4-BE49-F238E27FC236}">
                <a16:creationId xmlns:a16="http://schemas.microsoft.com/office/drawing/2014/main" id="{F0ADE9FE-2AB7-41AE-A9F1-14820281D837}"/>
              </a:ext>
            </a:extLst>
          </p:cNvPr>
          <p:cNvPicPr>
            <a:picLocks noChangeAspect="1"/>
          </p:cNvPicPr>
          <p:nvPr/>
        </p:nvPicPr>
        <p:blipFill>
          <a:blip r:embed="rId5"/>
          <a:stretch>
            <a:fillRect/>
          </a:stretch>
        </p:blipFill>
        <p:spPr>
          <a:xfrm>
            <a:off x="7831341" y="3516170"/>
            <a:ext cx="3913971" cy="1176630"/>
          </a:xfrm>
          <a:prstGeom prst="rect">
            <a:avLst/>
          </a:prstGeom>
        </p:spPr>
      </p:pic>
      <p:pic>
        <p:nvPicPr>
          <p:cNvPr id="10" name="Picture 9">
            <a:extLst>
              <a:ext uri="{FF2B5EF4-FFF2-40B4-BE49-F238E27FC236}">
                <a16:creationId xmlns:a16="http://schemas.microsoft.com/office/drawing/2014/main" id="{139EAFD8-88C2-4BC6-9E5D-03468774F158}"/>
              </a:ext>
            </a:extLst>
          </p:cNvPr>
          <p:cNvPicPr>
            <a:picLocks noChangeAspect="1"/>
          </p:cNvPicPr>
          <p:nvPr/>
        </p:nvPicPr>
        <p:blipFill>
          <a:blip r:embed="rId6"/>
          <a:stretch>
            <a:fillRect/>
          </a:stretch>
        </p:blipFill>
        <p:spPr>
          <a:xfrm>
            <a:off x="5021929" y="4653376"/>
            <a:ext cx="646232" cy="890093"/>
          </a:xfrm>
          <a:prstGeom prst="rect">
            <a:avLst/>
          </a:prstGeom>
        </p:spPr>
      </p:pic>
      <p:pic>
        <p:nvPicPr>
          <p:cNvPr id="11" name="Picture 10">
            <a:extLst>
              <a:ext uri="{FF2B5EF4-FFF2-40B4-BE49-F238E27FC236}">
                <a16:creationId xmlns:a16="http://schemas.microsoft.com/office/drawing/2014/main" id="{382300EB-C16E-41FC-B73F-F2DFD66ED415}"/>
              </a:ext>
            </a:extLst>
          </p:cNvPr>
          <p:cNvPicPr>
            <a:picLocks noChangeAspect="1"/>
          </p:cNvPicPr>
          <p:nvPr/>
        </p:nvPicPr>
        <p:blipFill>
          <a:blip r:embed="rId6"/>
          <a:stretch>
            <a:fillRect/>
          </a:stretch>
        </p:blipFill>
        <p:spPr>
          <a:xfrm>
            <a:off x="9466392" y="4672333"/>
            <a:ext cx="646232" cy="890093"/>
          </a:xfrm>
          <a:prstGeom prst="rect">
            <a:avLst/>
          </a:prstGeom>
        </p:spPr>
      </p:pic>
      <p:sp>
        <p:nvSpPr>
          <p:cNvPr id="31" name="Title 1">
            <a:extLst>
              <a:ext uri="{FF2B5EF4-FFF2-40B4-BE49-F238E27FC236}">
                <a16:creationId xmlns:a16="http://schemas.microsoft.com/office/drawing/2014/main" id="{BCB16751-6212-45EA-9BE5-9DE0E505EC6B}"/>
              </a:ext>
            </a:extLst>
          </p:cNvPr>
          <p:cNvSpPr txBox="1">
            <a:spLocks/>
          </p:cNvSpPr>
          <p:nvPr/>
        </p:nvSpPr>
        <p:spPr>
          <a:xfrm>
            <a:off x="2866520" y="5666192"/>
            <a:ext cx="4957050" cy="89009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70C0"/>
                </a:solidFill>
                <a:latin typeface="Arial" panose="020B0604020202020204" pitchFamily="34" charset="0"/>
                <a:cs typeface="Arial" panose="020B0604020202020204" pitchFamily="34" charset="0"/>
              </a:rPr>
              <a:t>18 Reviews</a:t>
            </a:r>
          </a:p>
          <a:p>
            <a:pPr algn="ctr"/>
            <a:r>
              <a:rPr lang="en-US" sz="3200" b="1" dirty="0">
                <a:solidFill>
                  <a:srgbClr val="0070C0"/>
                </a:solidFill>
                <a:latin typeface="Arial" panose="020B0604020202020204" pitchFamily="34" charset="0"/>
                <a:cs typeface="Arial" panose="020B0604020202020204" pitchFamily="34" charset="0"/>
              </a:rPr>
              <a:t>for Products</a:t>
            </a:r>
          </a:p>
        </p:txBody>
      </p:sp>
      <p:sp>
        <p:nvSpPr>
          <p:cNvPr id="33" name="Title 1">
            <a:extLst>
              <a:ext uri="{FF2B5EF4-FFF2-40B4-BE49-F238E27FC236}">
                <a16:creationId xmlns:a16="http://schemas.microsoft.com/office/drawing/2014/main" id="{088B26DB-E9A1-47F6-84CF-2A1E757DF926}"/>
              </a:ext>
            </a:extLst>
          </p:cNvPr>
          <p:cNvSpPr txBox="1">
            <a:spLocks/>
          </p:cNvSpPr>
          <p:nvPr/>
        </p:nvSpPr>
        <p:spPr>
          <a:xfrm>
            <a:off x="7309801" y="5666192"/>
            <a:ext cx="4957050" cy="89009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70C0"/>
                </a:solidFill>
                <a:latin typeface="Arial" panose="020B0604020202020204" pitchFamily="34" charset="0"/>
                <a:cs typeface="Arial" panose="020B0604020202020204" pitchFamily="34" charset="0"/>
              </a:rPr>
              <a:t>34 Reviews</a:t>
            </a:r>
          </a:p>
          <a:p>
            <a:pPr algn="ctr"/>
            <a:r>
              <a:rPr lang="en-US" sz="3200" b="1" dirty="0">
                <a:solidFill>
                  <a:srgbClr val="0070C0"/>
                </a:solidFill>
                <a:latin typeface="Arial" panose="020B0604020202020204" pitchFamily="34" charset="0"/>
                <a:cs typeface="Arial" panose="020B0604020202020204" pitchFamily="34" charset="0"/>
              </a:rPr>
              <a:t>for Each Product</a:t>
            </a:r>
          </a:p>
        </p:txBody>
      </p:sp>
    </p:spTree>
    <p:extLst>
      <p:ext uri="{BB962C8B-B14F-4D97-AF65-F5344CB8AC3E}">
        <p14:creationId xmlns:p14="http://schemas.microsoft.com/office/powerpoint/2010/main" val="1806927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8000" y="78800"/>
            <a:ext cx="9144000" cy="622168"/>
          </a:xfrm>
        </p:spPr>
        <p:txBody>
          <a:bodyPr>
            <a:normAutofit/>
          </a:bodyPr>
          <a:lstStyle/>
          <a:p>
            <a:r>
              <a:rPr lang="en-US" sz="3200" b="1" dirty="0">
                <a:solidFill>
                  <a:srgbClr val="FF0000"/>
                </a:solidFill>
                <a:latin typeface="Arial" panose="020B0604020202020204" pitchFamily="34" charset="0"/>
                <a:cs typeface="Arial" panose="020B0604020202020204" pitchFamily="34" charset="0"/>
              </a:rPr>
              <a:t>Text Preprocessing</a:t>
            </a:r>
          </a:p>
        </p:txBody>
      </p:sp>
      <p:pic>
        <p:nvPicPr>
          <p:cNvPr id="3" name="Picture 2">
            <a:extLst>
              <a:ext uri="{FF2B5EF4-FFF2-40B4-BE49-F238E27FC236}">
                <a16:creationId xmlns:a16="http://schemas.microsoft.com/office/drawing/2014/main" id="{DD0808A7-7F4D-404B-8F05-FFF55FD2D3B6}"/>
              </a:ext>
            </a:extLst>
          </p:cNvPr>
          <p:cNvPicPr>
            <a:picLocks noChangeAspect="1"/>
          </p:cNvPicPr>
          <p:nvPr/>
        </p:nvPicPr>
        <p:blipFill>
          <a:blip r:embed="rId2"/>
          <a:stretch>
            <a:fillRect/>
          </a:stretch>
        </p:blipFill>
        <p:spPr>
          <a:xfrm>
            <a:off x="3658244" y="1112469"/>
            <a:ext cx="3121901" cy="1700121"/>
          </a:xfrm>
          <a:prstGeom prst="rect">
            <a:avLst/>
          </a:prstGeom>
        </p:spPr>
      </p:pic>
      <p:pic>
        <p:nvPicPr>
          <p:cNvPr id="17" name="Picture 16">
            <a:extLst>
              <a:ext uri="{FF2B5EF4-FFF2-40B4-BE49-F238E27FC236}">
                <a16:creationId xmlns:a16="http://schemas.microsoft.com/office/drawing/2014/main" id="{04F1E366-F0B2-4869-87A8-94D765821312}"/>
              </a:ext>
            </a:extLst>
          </p:cNvPr>
          <p:cNvPicPr>
            <a:picLocks noChangeAspect="1"/>
          </p:cNvPicPr>
          <p:nvPr/>
        </p:nvPicPr>
        <p:blipFill>
          <a:blip r:embed="rId3"/>
          <a:stretch>
            <a:fillRect/>
          </a:stretch>
        </p:blipFill>
        <p:spPr>
          <a:xfrm>
            <a:off x="3658244" y="3473942"/>
            <a:ext cx="3121901" cy="1897610"/>
          </a:xfrm>
          <a:prstGeom prst="rect">
            <a:avLst/>
          </a:prstGeom>
        </p:spPr>
      </p:pic>
      <p:pic>
        <p:nvPicPr>
          <p:cNvPr id="19" name="Picture 18">
            <a:extLst>
              <a:ext uri="{FF2B5EF4-FFF2-40B4-BE49-F238E27FC236}">
                <a16:creationId xmlns:a16="http://schemas.microsoft.com/office/drawing/2014/main" id="{A3D08A1F-F133-4674-A0D4-4A66FD84364E}"/>
              </a:ext>
            </a:extLst>
          </p:cNvPr>
          <p:cNvPicPr>
            <a:picLocks noChangeAspect="1"/>
          </p:cNvPicPr>
          <p:nvPr/>
        </p:nvPicPr>
        <p:blipFill rotWithShape="1">
          <a:blip r:embed="rId4"/>
          <a:srcRect l="3695" r="4421"/>
          <a:stretch/>
        </p:blipFill>
        <p:spPr>
          <a:xfrm>
            <a:off x="7610347" y="1121794"/>
            <a:ext cx="3687806" cy="1700120"/>
          </a:xfrm>
          <a:prstGeom prst="rect">
            <a:avLst/>
          </a:prstGeom>
        </p:spPr>
      </p:pic>
      <p:pic>
        <p:nvPicPr>
          <p:cNvPr id="20" name="Picture 19">
            <a:extLst>
              <a:ext uri="{FF2B5EF4-FFF2-40B4-BE49-F238E27FC236}">
                <a16:creationId xmlns:a16="http://schemas.microsoft.com/office/drawing/2014/main" id="{2DD602AC-FBF6-45FF-956E-A102421938C6}"/>
              </a:ext>
            </a:extLst>
          </p:cNvPr>
          <p:cNvPicPr>
            <a:picLocks noChangeAspect="1"/>
          </p:cNvPicPr>
          <p:nvPr/>
        </p:nvPicPr>
        <p:blipFill>
          <a:blip r:embed="rId5"/>
          <a:stretch>
            <a:fillRect/>
          </a:stretch>
        </p:blipFill>
        <p:spPr>
          <a:xfrm>
            <a:off x="7610348" y="3473942"/>
            <a:ext cx="3687806" cy="1897609"/>
          </a:xfrm>
          <a:prstGeom prst="rect">
            <a:avLst/>
          </a:prstGeom>
        </p:spPr>
      </p:pic>
      <p:sp>
        <p:nvSpPr>
          <p:cNvPr id="21" name="Rectangle: Rounded Corners 20">
            <a:extLst>
              <a:ext uri="{FF2B5EF4-FFF2-40B4-BE49-F238E27FC236}">
                <a16:creationId xmlns:a16="http://schemas.microsoft.com/office/drawing/2014/main" id="{C8155F61-0D9F-4F4A-92F9-64EB068A6742}"/>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22" name="Rectangle: Rounded Corners 21">
            <a:extLst>
              <a:ext uri="{FF2B5EF4-FFF2-40B4-BE49-F238E27FC236}">
                <a16:creationId xmlns:a16="http://schemas.microsoft.com/office/drawing/2014/main" id="{2F966F94-BA65-4CB5-BB6C-81322B5CB9DA}"/>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3" name="Rectangle: Rounded Corners 22">
            <a:extLst>
              <a:ext uri="{FF2B5EF4-FFF2-40B4-BE49-F238E27FC236}">
                <a16:creationId xmlns:a16="http://schemas.microsoft.com/office/drawing/2014/main" id="{41D90F52-8305-4142-80F6-28D10D09C81E}"/>
              </a:ext>
            </a:extLst>
          </p:cNvPr>
          <p:cNvSpPr/>
          <p:nvPr/>
        </p:nvSpPr>
        <p:spPr>
          <a:xfrm>
            <a:off x="130627" y="1172316"/>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4" name="Rectangle: Rounded Corners 23">
            <a:extLst>
              <a:ext uri="{FF2B5EF4-FFF2-40B4-BE49-F238E27FC236}">
                <a16:creationId xmlns:a16="http://schemas.microsoft.com/office/drawing/2014/main" id="{2242A2AE-0A77-4146-8C95-47F754F04401}"/>
              </a:ext>
            </a:extLst>
          </p:cNvPr>
          <p:cNvSpPr/>
          <p:nvPr/>
        </p:nvSpPr>
        <p:spPr>
          <a:xfrm>
            <a:off x="130627" y="1719074"/>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5" name="Rectangle: Rounded Corners 24">
            <a:extLst>
              <a:ext uri="{FF2B5EF4-FFF2-40B4-BE49-F238E27FC236}">
                <a16:creationId xmlns:a16="http://schemas.microsoft.com/office/drawing/2014/main" id="{C99C8F14-2F3B-4C67-B2FD-1ACDD0CECF50}"/>
              </a:ext>
            </a:extLst>
          </p:cNvPr>
          <p:cNvSpPr/>
          <p:nvPr/>
        </p:nvSpPr>
        <p:spPr>
          <a:xfrm>
            <a:off x="130627" y="2265832"/>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6" name="Rectangle: Rounded Corners 25">
            <a:extLst>
              <a:ext uri="{FF2B5EF4-FFF2-40B4-BE49-F238E27FC236}">
                <a16:creationId xmlns:a16="http://schemas.microsoft.com/office/drawing/2014/main" id="{B7546D5A-4531-4BED-B74C-5382EFD5249B}"/>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7" name="Rectangle: Rounded Corners 26">
            <a:extLst>
              <a:ext uri="{FF2B5EF4-FFF2-40B4-BE49-F238E27FC236}">
                <a16:creationId xmlns:a16="http://schemas.microsoft.com/office/drawing/2014/main" id="{37C950E9-42F6-4BBC-B8B7-9BF127D62BAE}"/>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8" name="Rectangle: Rounded Corners 27">
            <a:extLst>
              <a:ext uri="{FF2B5EF4-FFF2-40B4-BE49-F238E27FC236}">
                <a16:creationId xmlns:a16="http://schemas.microsoft.com/office/drawing/2014/main" id="{098C342D-1B94-49C4-A177-EAA4D298F4F9}"/>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9" name="Rectangle: Rounded Corners 28">
            <a:extLst>
              <a:ext uri="{FF2B5EF4-FFF2-40B4-BE49-F238E27FC236}">
                <a16:creationId xmlns:a16="http://schemas.microsoft.com/office/drawing/2014/main" id="{D8C21B8D-7DB9-413A-8B34-D0AC21D2E0DE}"/>
              </a:ext>
            </a:extLst>
          </p:cNvPr>
          <p:cNvSpPr/>
          <p:nvPr/>
        </p:nvSpPr>
        <p:spPr>
          <a:xfrm>
            <a:off x="130627" y="4490895"/>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30" name="Rectangle: Rounded Corners 29">
            <a:extLst>
              <a:ext uri="{FF2B5EF4-FFF2-40B4-BE49-F238E27FC236}">
                <a16:creationId xmlns:a16="http://schemas.microsoft.com/office/drawing/2014/main" id="{5458D8A3-E983-442F-9A48-F3EAC4FEF681}"/>
              </a:ext>
            </a:extLst>
          </p:cNvPr>
          <p:cNvSpPr/>
          <p:nvPr/>
        </p:nvSpPr>
        <p:spPr>
          <a:xfrm>
            <a:off x="130627" y="504723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31" name="Rectangle: Rounded Corners 30">
            <a:extLst>
              <a:ext uri="{FF2B5EF4-FFF2-40B4-BE49-F238E27FC236}">
                <a16:creationId xmlns:a16="http://schemas.microsoft.com/office/drawing/2014/main" id="{AC8B1A25-5D38-420F-ACE5-A2189BD12F05}"/>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32" name="Rectangle: Rounded Corners 31">
            <a:extLst>
              <a:ext uri="{FF2B5EF4-FFF2-40B4-BE49-F238E27FC236}">
                <a16:creationId xmlns:a16="http://schemas.microsoft.com/office/drawing/2014/main" id="{6FEC6771-BE01-4B79-BDE1-F326405EC226}"/>
              </a:ext>
            </a:extLst>
          </p:cNvPr>
          <p:cNvSpPr/>
          <p:nvPr/>
        </p:nvSpPr>
        <p:spPr>
          <a:xfrm>
            <a:off x="130627" y="6162709"/>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pic>
        <p:nvPicPr>
          <p:cNvPr id="4" name="Picture 3">
            <a:extLst>
              <a:ext uri="{FF2B5EF4-FFF2-40B4-BE49-F238E27FC236}">
                <a16:creationId xmlns:a16="http://schemas.microsoft.com/office/drawing/2014/main" id="{C3320511-8B37-45CE-BFF1-FEFB44B8E9CA}"/>
              </a:ext>
            </a:extLst>
          </p:cNvPr>
          <p:cNvPicPr>
            <a:picLocks noChangeAspect="1"/>
          </p:cNvPicPr>
          <p:nvPr/>
        </p:nvPicPr>
        <p:blipFill>
          <a:blip r:embed="rId6"/>
          <a:stretch>
            <a:fillRect/>
          </a:stretch>
        </p:blipFill>
        <p:spPr>
          <a:xfrm>
            <a:off x="5872053" y="2215310"/>
            <a:ext cx="2229752" cy="2576192"/>
          </a:xfrm>
          <a:prstGeom prst="rect">
            <a:avLst/>
          </a:prstGeom>
        </p:spPr>
      </p:pic>
    </p:spTree>
    <p:extLst>
      <p:ext uri="{BB962C8B-B14F-4D97-AF65-F5344CB8AC3E}">
        <p14:creationId xmlns:p14="http://schemas.microsoft.com/office/powerpoint/2010/main" val="4058958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8000" y="78800"/>
            <a:ext cx="9144000" cy="622168"/>
          </a:xfrm>
        </p:spPr>
        <p:txBody>
          <a:bodyPr>
            <a:normAutofit/>
          </a:bodyPr>
          <a:lstStyle/>
          <a:p>
            <a:r>
              <a:rPr lang="en-US" sz="3200" b="1" dirty="0">
                <a:solidFill>
                  <a:srgbClr val="FF0000"/>
                </a:solidFill>
                <a:latin typeface="Arial" panose="020B0604020202020204" pitchFamily="34" charset="0"/>
                <a:cs typeface="Arial" panose="020B0604020202020204" pitchFamily="34" charset="0"/>
              </a:rPr>
              <a:t>Text Preprocessing</a:t>
            </a:r>
          </a:p>
        </p:txBody>
      </p:sp>
      <p:sp>
        <p:nvSpPr>
          <p:cNvPr id="18" name="TextBox 17">
            <a:extLst>
              <a:ext uri="{FF2B5EF4-FFF2-40B4-BE49-F238E27FC236}">
                <a16:creationId xmlns:a16="http://schemas.microsoft.com/office/drawing/2014/main" id="{FAF3A3EB-4438-4F66-92CD-498805F5B1DA}"/>
              </a:ext>
            </a:extLst>
          </p:cNvPr>
          <p:cNvSpPr txBox="1"/>
          <p:nvPr/>
        </p:nvSpPr>
        <p:spPr>
          <a:xfrm>
            <a:off x="3469085" y="1964353"/>
            <a:ext cx="8144950" cy="4694592"/>
          </a:xfrm>
          <a:prstGeom prst="rect">
            <a:avLst/>
          </a:prstGeom>
          <a:noFill/>
        </p:spPr>
        <p:txBody>
          <a:bodyPr wrap="square" rtlCol="0">
            <a:spAutoFit/>
          </a:bodyPr>
          <a:lstStyle/>
          <a:p>
            <a:pPr marL="457200" indent="-457200" algn="l">
              <a:buFont typeface="Wingdings" panose="05000000000000000000" pitchFamily="2" charset="2"/>
              <a:buChar char="ü"/>
            </a:pPr>
            <a:r>
              <a:rPr lang="en-US" sz="2400" b="1" dirty="0">
                <a:solidFill>
                  <a:schemeClr val="accent1"/>
                </a:solidFill>
              </a:rPr>
              <a:t>Remove tags</a:t>
            </a:r>
          </a:p>
          <a:p>
            <a:pPr marL="457200" indent="-457200" algn="l">
              <a:buFont typeface="Wingdings" panose="05000000000000000000" pitchFamily="2" charset="2"/>
              <a:buChar char="ü"/>
            </a:pPr>
            <a:r>
              <a:rPr lang="en-US" sz="2400" b="1" dirty="0">
                <a:solidFill>
                  <a:schemeClr val="accent1"/>
                </a:solidFill>
              </a:rPr>
              <a:t>Remove accented characters</a:t>
            </a:r>
          </a:p>
          <a:p>
            <a:pPr marL="457200" indent="-457200" algn="l">
              <a:buFont typeface="Wingdings" panose="05000000000000000000" pitchFamily="2" charset="2"/>
              <a:buChar char="ü"/>
            </a:pPr>
            <a:r>
              <a:rPr lang="en-US" sz="2400" b="1" dirty="0">
                <a:solidFill>
                  <a:schemeClr val="accent1"/>
                </a:solidFill>
              </a:rPr>
              <a:t>Expand contractions</a:t>
            </a:r>
          </a:p>
          <a:p>
            <a:pPr marL="457200" indent="-457200" algn="l">
              <a:buFont typeface="Wingdings" panose="05000000000000000000" pitchFamily="2" charset="2"/>
              <a:buChar char="ü"/>
            </a:pPr>
            <a:r>
              <a:rPr lang="en-US" sz="2400" b="1" dirty="0">
                <a:solidFill>
                  <a:schemeClr val="accent1"/>
                </a:solidFill>
              </a:rPr>
              <a:t>Remove special characters</a:t>
            </a:r>
          </a:p>
          <a:p>
            <a:pPr marL="457200" indent="-457200" algn="l">
              <a:buFont typeface="Wingdings" panose="05000000000000000000" pitchFamily="2" charset="2"/>
              <a:buChar char="ü"/>
            </a:pPr>
            <a:r>
              <a:rPr lang="en-US" sz="2400" b="1" dirty="0">
                <a:solidFill>
                  <a:schemeClr val="accent1"/>
                </a:solidFill>
              </a:rPr>
              <a:t>Lemmatization versus Stemming</a:t>
            </a:r>
          </a:p>
          <a:p>
            <a:pPr marL="457200" indent="-457200" algn="l">
              <a:buFont typeface="Wingdings" panose="05000000000000000000" pitchFamily="2" charset="2"/>
              <a:buChar char="ü"/>
            </a:pPr>
            <a:r>
              <a:rPr lang="en-US" sz="2400" b="1" dirty="0">
                <a:solidFill>
                  <a:schemeClr val="accent1"/>
                </a:solidFill>
              </a:rPr>
              <a:t>Removing </a:t>
            </a:r>
            <a:r>
              <a:rPr lang="en-US" sz="2400" b="1" dirty="0" err="1">
                <a:solidFill>
                  <a:schemeClr val="accent1"/>
                </a:solidFill>
              </a:rPr>
              <a:t>stopwords</a:t>
            </a:r>
            <a:endParaRPr lang="en-US" sz="2400" b="1" dirty="0">
              <a:solidFill>
                <a:schemeClr val="accent1"/>
              </a:solidFill>
            </a:endParaRPr>
          </a:p>
          <a:p>
            <a:pPr marL="457200" indent="-457200" algn="l">
              <a:buFont typeface="Wingdings" panose="05000000000000000000" pitchFamily="2" charset="2"/>
              <a:buChar char="ü"/>
            </a:pPr>
            <a:r>
              <a:rPr lang="en-US" sz="2400" b="1" dirty="0">
                <a:solidFill>
                  <a:schemeClr val="accent1"/>
                </a:solidFill>
              </a:rPr>
              <a:t>Tokenization</a:t>
            </a:r>
          </a:p>
          <a:p>
            <a:pPr marL="457200" indent="-457200" algn="l">
              <a:buFont typeface="Wingdings" panose="05000000000000000000" pitchFamily="2" charset="2"/>
              <a:buChar char="ü"/>
            </a:pPr>
            <a:r>
              <a:rPr lang="en-US" sz="2400" b="1" dirty="0">
                <a:solidFill>
                  <a:schemeClr val="accent1"/>
                </a:solidFill>
              </a:rPr>
              <a:t>Remove extra white space and digits</a:t>
            </a:r>
          </a:p>
          <a:p>
            <a:pPr marL="457200" indent="-457200" algn="l">
              <a:buFont typeface="Wingdings" panose="05000000000000000000" pitchFamily="2" charset="2"/>
              <a:buChar char="ü"/>
            </a:pPr>
            <a:r>
              <a:rPr lang="en-US" sz="2400" b="1" dirty="0">
                <a:solidFill>
                  <a:schemeClr val="accent1"/>
                </a:solidFill>
              </a:rPr>
              <a:t>Spelling corrections</a:t>
            </a:r>
          </a:p>
          <a:p>
            <a:pPr marL="457200" indent="-457200" algn="l">
              <a:buFont typeface="Wingdings" panose="05000000000000000000" pitchFamily="2" charset="2"/>
              <a:buChar char="ü"/>
            </a:pPr>
            <a:r>
              <a:rPr lang="en-US" sz="2400" b="1" dirty="0">
                <a:solidFill>
                  <a:schemeClr val="accent1"/>
                </a:solidFill>
              </a:rPr>
              <a:t>Grammatical Corrections</a:t>
            </a:r>
          </a:p>
          <a:p>
            <a:pPr marL="457200" indent="-457200" algn="l">
              <a:buFont typeface="Wingdings" panose="05000000000000000000" pitchFamily="2" charset="2"/>
              <a:buChar char="ü"/>
            </a:pPr>
            <a:r>
              <a:rPr lang="en-US" sz="2400" b="1" dirty="0">
                <a:solidFill>
                  <a:schemeClr val="accent1"/>
                </a:solidFill>
              </a:rPr>
              <a:t>Remove repeated characters</a:t>
            </a:r>
          </a:p>
          <a:p>
            <a:pPr marL="457200" indent="-457200" algn="l">
              <a:buFont typeface="Wingdings" panose="05000000000000000000" pitchFamily="2" charset="2"/>
              <a:buChar char="ü"/>
            </a:pPr>
            <a:r>
              <a:rPr lang="en-US" sz="2400" b="1" dirty="0">
                <a:solidFill>
                  <a:schemeClr val="accent1"/>
                </a:solidFill>
              </a:rPr>
              <a:t>Lower the text</a:t>
            </a:r>
          </a:p>
        </p:txBody>
      </p:sp>
      <p:sp>
        <p:nvSpPr>
          <p:cNvPr id="4" name="Rectangle: Rounded Corners 3">
            <a:extLst>
              <a:ext uri="{FF2B5EF4-FFF2-40B4-BE49-F238E27FC236}">
                <a16:creationId xmlns:a16="http://schemas.microsoft.com/office/drawing/2014/main" id="{0CD1FF0B-E6C7-46A7-89CA-D9268F1EAE15}"/>
              </a:ext>
            </a:extLst>
          </p:cNvPr>
          <p:cNvSpPr/>
          <p:nvPr/>
        </p:nvSpPr>
        <p:spPr>
          <a:xfrm>
            <a:off x="10895592" y="1011614"/>
            <a:ext cx="1165781" cy="4637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Cleaned</a:t>
            </a:r>
          </a:p>
          <a:p>
            <a:pPr algn="ctr"/>
            <a:r>
              <a:rPr lang="en-US" sz="1600" b="1" dirty="0"/>
              <a:t>Data</a:t>
            </a:r>
          </a:p>
        </p:txBody>
      </p:sp>
      <p:sp>
        <p:nvSpPr>
          <p:cNvPr id="21" name="Arrow: Down 20">
            <a:extLst>
              <a:ext uri="{FF2B5EF4-FFF2-40B4-BE49-F238E27FC236}">
                <a16:creationId xmlns:a16="http://schemas.microsoft.com/office/drawing/2014/main" id="{F7700D3F-6D1E-4C93-8DFB-7C0328F21AF9}"/>
              </a:ext>
            </a:extLst>
          </p:cNvPr>
          <p:cNvSpPr/>
          <p:nvPr/>
        </p:nvSpPr>
        <p:spPr>
          <a:xfrm rot="16200000">
            <a:off x="4260852" y="1085692"/>
            <a:ext cx="348792" cy="32352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24066A68-494B-45F5-B8B2-CCA71316F33C}"/>
              </a:ext>
            </a:extLst>
          </p:cNvPr>
          <p:cNvSpPr/>
          <p:nvPr/>
        </p:nvSpPr>
        <p:spPr>
          <a:xfrm>
            <a:off x="4653699" y="773100"/>
            <a:ext cx="1577419" cy="94597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Noisy Entity Removal</a:t>
            </a:r>
          </a:p>
        </p:txBody>
      </p:sp>
      <p:sp>
        <p:nvSpPr>
          <p:cNvPr id="23" name="Arrow: Down 22">
            <a:extLst>
              <a:ext uri="{FF2B5EF4-FFF2-40B4-BE49-F238E27FC236}">
                <a16:creationId xmlns:a16="http://schemas.microsoft.com/office/drawing/2014/main" id="{2CB7A114-A320-410A-BB20-2A6ABAF784A3}"/>
              </a:ext>
            </a:extLst>
          </p:cNvPr>
          <p:cNvSpPr/>
          <p:nvPr/>
        </p:nvSpPr>
        <p:spPr>
          <a:xfrm rot="16200000">
            <a:off x="6275173" y="1100401"/>
            <a:ext cx="348792" cy="32352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8BE52AAD-AD82-4E8C-817C-6D94E584DED2}"/>
              </a:ext>
            </a:extLst>
          </p:cNvPr>
          <p:cNvSpPr/>
          <p:nvPr/>
        </p:nvSpPr>
        <p:spPr>
          <a:xfrm>
            <a:off x="6677511" y="773100"/>
            <a:ext cx="1649564" cy="94597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Text Normalization</a:t>
            </a:r>
          </a:p>
        </p:txBody>
      </p:sp>
      <p:sp>
        <p:nvSpPr>
          <p:cNvPr id="25" name="Arrow: Down 24">
            <a:extLst>
              <a:ext uri="{FF2B5EF4-FFF2-40B4-BE49-F238E27FC236}">
                <a16:creationId xmlns:a16="http://schemas.microsoft.com/office/drawing/2014/main" id="{45DB6741-93BF-493F-A768-4C0DC926591A}"/>
              </a:ext>
            </a:extLst>
          </p:cNvPr>
          <p:cNvSpPr/>
          <p:nvPr/>
        </p:nvSpPr>
        <p:spPr>
          <a:xfrm rot="16200000">
            <a:off x="8380621" y="1100401"/>
            <a:ext cx="348792" cy="32352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2ABEAE05-E637-4B71-9534-C1764C2E2054}"/>
              </a:ext>
            </a:extLst>
          </p:cNvPr>
          <p:cNvSpPr/>
          <p:nvPr/>
        </p:nvSpPr>
        <p:spPr>
          <a:xfrm>
            <a:off x="8782959" y="773100"/>
            <a:ext cx="1649564" cy="94597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Word Standardization</a:t>
            </a:r>
          </a:p>
        </p:txBody>
      </p:sp>
      <p:sp>
        <p:nvSpPr>
          <p:cNvPr id="27" name="Arrow: Down 26">
            <a:extLst>
              <a:ext uri="{FF2B5EF4-FFF2-40B4-BE49-F238E27FC236}">
                <a16:creationId xmlns:a16="http://schemas.microsoft.com/office/drawing/2014/main" id="{E8708ACF-90A3-4721-84DE-79A37331AFEC}"/>
              </a:ext>
            </a:extLst>
          </p:cNvPr>
          <p:cNvSpPr/>
          <p:nvPr/>
        </p:nvSpPr>
        <p:spPr>
          <a:xfrm rot="16200000">
            <a:off x="10486069" y="1112187"/>
            <a:ext cx="348792" cy="32352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1DA5C2A2-2DBD-436B-935D-753574F01333}"/>
              </a:ext>
            </a:extLst>
          </p:cNvPr>
          <p:cNvSpPr/>
          <p:nvPr/>
        </p:nvSpPr>
        <p:spPr>
          <a:xfrm>
            <a:off x="3004104" y="1024274"/>
            <a:ext cx="1165781" cy="46371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Raw </a:t>
            </a:r>
          </a:p>
          <a:p>
            <a:pPr algn="ctr"/>
            <a:r>
              <a:rPr lang="en-US" sz="1600" b="1" dirty="0"/>
              <a:t>Data</a:t>
            </a:r>
          </a:p>
        </p:txBody>
      </p:sp>
      <p:sp>
        <p:nvSpPr>
          <p:cNvPr id="29" name="Arrow: Down 28">
            <a:extLst>
              <a:ext uri="{FF2B5EF4-FFF2-40B4-BE49-F238E27FC236}">
                <a16:creationId xmlns:a16="http://schemas.microsoft.com/office/drawing/2014/main" id="{30465AA2-AAD9-457D-BC0F-72B9B9C8814C}"/>
              </a:ext>
            </a:extLst>
          </p:cNvPr>
          <p:cNvSpPr/>
          <p:nvPr/>
        </p:nvSpPr>
        <p:spPr>
          <a:xfrm>
            <a:off x="11265243" y="1691927"/>
            <a:ext cx="348792" cy="67834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98070FC5-3A3B-4A64-8096-984F22450E82}"/>
              </a:ext>
            </a:extLst>
          </p:cNvPr>
          <p:cNvSpPr/>
          <p:nvPr/>
        </p:nvSpPr>
        <p:spPr>
          <a:xfrm>
            <a:off x="10865474" y="2543949"/>
            <a:ext cx="1148329" cy="83427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Save the df to csv file</a:t>
            </a:r>
          </a:p>
        </p:txBody>
      </p:sp>
      <p:sp>
        <p:nvSpPr>
          <p:cNvPr id="31" name="Rectangle: Rounded Corners 30">
            <a:extLst>
              <a:ext uri="{FF2B5EF4-FFF2-40B4-BE49-F238E27FC236}">
                <a16:creationId xmlns:a16="http://schemas.microsoft.com/office/drawing/2014/main" id="{22C3D846-A373-436B-A057-093B3C763976}"/>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32" name="Rectangle: Rounded Corners 31">
            <a:extLst>
              <a:ext uri="{FF2B5EF4-FFF2-40B4-BE49-F238E27FC236}">
                <a16:creationId xmlns:a16="http://schemas.microsoft.com/office/drawing/2014/main" id="{073CE5DB-C253-40A1-B3D0-8F6881CEF763}"/>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33" name="Rectangle: Rounded Corners 32">
            <a:extLst>
              <a:ext uri="{FF2B5EF4-FFF2-40B4-BE49-F238E27FC236}">
                <a16:creationId xmlns:a16="http://schemas.microsoft.com/office/drawing/2014/main" id="{65DF6A45-8A7C-4520-8E89-E3DA9DB2F1B0}"/>
              </a:ext>
            </a:extLst>
          </p:cNvPr>
          <p:cNvSpPr/>
          <p:nvPr/>
        </p:nvSpPr>
        <p:spPr>
          <a:xfrm>
            <a:off x="130627" y="1172316"/>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34" name="Rectangle: Rounded Corners 33">
            <a:extLst>
              <a:ext uri="{FF2B5EF4-FFF2-40B4-BE49-F238E27FC236}">
                <a16:creationId xmlns:a16="http://schemas.microsoft.com/office/drawing/2014/main" id="{1D501738-EFBF-4443-81F5-ED0E7F96A5D1}"/>
              </a:ext>
            </a:extLst>
          </p:cNvPr>
          <p:cNvSpPr/>
          <p:nvPr/>
        </p:nvSpPr>
        <p:spPr>
          <a:xfrm>
            <a:off x="130627" y="1719074"/>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35" name="Rectangle: Rounded Corners 34">
            <a:extLst>
              <a:ext uri="{FF2B5EF4-FFF2-40B4-BE49-F238E27FC236}">
                <a16:creationId xmlns:a16="http://schemas.microsoft.com/office/drawing/2014/main" id="{6B4F36B4-4C15-4F63-A57A-5823CE2E6F96}"/>
              </a:ext>
            </a:extLst>
          </p:cNvPr>
          <p:cNvSpPr/>
          <p:nvPr/>
        </p:nvSpPr>
        <p:spPr>
          <a:xfrm>
            <a:off x="130627" y="2265832"/>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36" name="Rectangle: Rounded Corners 35">
            <a:extLst>
              <a:ext uri="{FF2B5EF4-FFF2-40B4-BE49-F238E27FC236}">
                <a16:creationId xmlns:a16="http://schemas.microsoft.com/office/drawing/2014/main" id="{A84B06C2-1046-4DD1-9C3A-210D5825615D}"/>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37" name="Rectangle: Rounded Corners 36">
            <a:extLst>
              <a:ext uri="{FF2B5EF4-FFF2-40B4-BE49-F238E27FC236}">
                <a16:creationId xmlns:a16="http://schemas.microsoft.com/office/drawing/2014/main" id="{8A879AF3-B162-41E8-8BD1-C02F8450567C}"/>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38" name="Rectangle: Rounded Corners 37">
            <a:extLst>
              <a:ext uri="{FF2B5EF4-FFF2-40B4-BE49-F238E27FC236}">
                <a16:creationId xmlns:a16="http://schemas.microsoft.com/office/drawing/2014/main" id="{7C5AC3E8-8CE5-42BB-88AE-B5B642117362}"/>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39" name="Rectangle: Rounded Corners 38">
            <a:extLst>
              <a:ext uri="{FF2B5EF4-FFF2-40B4-BE49-F238E27FC236}">
                <a16:creationId xmlns:a16="http://schemas.microsoft.com/office/drawing/2014/main" id="{C48C9C8E-4560-488A-8EC1-9B2653CF7CD0}"/>
              </a:ext>
            </a:extLst>
          </p:cNvPr>
          <p:cNvSpPr/>
          <p:nvPr/>
        </p:nvSpPr>
        <p:spPr>
          <a:xfrm>
            <a:off x="130627" y="4490895"/>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40" name="Rectangle: Rounded Corners 39">
            <a:extLst>
              <a:ext uri="{FF2B5EF4-FFF2-40B4-BE49-F238E27FC236}">
                <a16:creationId xmlns:a16="http://schemas.microsoft.com/office/drawing/2014/main" id="{5CCFEB24-B5B3-4BA4-B8B2-932599D966CC}"/>
              </a:ext>
            </a:extLst>
          </p:cNvPr>
          <p:cNvSpPr/>
          <p:nvPr/>
        </p:nvSpPr>
        <p:spPr>
          <a:xfrm>
            <a:off x="130627" y="504723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41" name="Rectangle: Rounded Corners 40">
            <a:extLst>
              <a:ext uri="{FF2B5EF4-FFF2-40B4-BE49-F238E27FC236}">
                <a16:creationId xmlns:a16="http://schemas.microsoft.com/office/drawing/2014/main" id="{4E44A1A1-BAFE-4203-A3F3-BFE25073A53C}"/>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42" name="Rectangle: Rounded Corners 41">
            <a:extLst>
              <a:ext uri="{FF2B5EF4-FFF2-40B4-BE49-F238E27FC236}">
                <a16:creationId xmlns:a16="http://schemas.microsoft.com/office/drawing/2014/main" id="{1F0DD05F-08B1-40B2-A58D-6D69721440BD}"/>
              </a:ext>
            </a:extLst>
          </p:cNvPr>
          <p:cNvSpPr/>
          <p:nvPr/>
        </p:nvSpPr>
        <p:spPr>
          <a:xfrm>
            <a:off x="130627" y="6162709"/>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pic>
        <p:nvPicPr>
          <p:cNvPr id="3" name="Picture 2">
            <a:extLst>
              <a:ext uri="{FF2B5EF4-FFF2-40B4-BE49-F238E27FC236}">
                <a16:creationId xmlns:a16="http://schemas.microsoft.com/office/drawing/2014/main" id="{22730F7A-5A69-462B-B4AC-B8050232F785}"/>
              </a:ext>
            </a:extLst>
          </p:cNvPr>
          <p:cNvPicPr>
            <a:picLocks noChangeAspect="1"/>
          </p:cNvPicPr>
          <p:nvPr/>
        </p:nvPicPr>
        <p:blipFill>
          <a:blip r:embed="rId2"/>
          <a:stretch>
            <a:fillRect/>
          </a:stretch>
        </p:blipFill>
        <p:spPr>
          <a:xfrm>
            <a:off x="9015980" y="3886453"/>
            <a:ext cx="3045393" cy="2524374"/>
          </a:xfrm>
          <a:prstGeom prst="rect">
            <a:avLst/>
          </a:prstGeom>
        </p:spPr>
      </p:pic>
      <p:pic>
        <p:nvPicPr>
          <p:cNvPr id="6" name="Picture 5">
            <a:extLst>
              <a:ext uri="{FF2B5EF4-FFF2-40B4-BE49-F238E27FC236}">
                <a16:creationId xmlns:a16="http://schemas.microsoft.com/office/drawing/2014/main" id="{486E0B50-EDC8-4E99-B1F0-2C092B3E3443}"/>
              </a:ext>
            </a:extLst>
          </p:cNvPr>
          <p:cNvPicPr>
            <a:picLocks noChangeAspect="1"/>
          </p:cNvPicPr>
          <p:nvPr/>
        </p:nvPicPr>
        <p:blipFill>
          <a:blip r:embed="rId3"/>
          <a:stretch>
            <a:fillRect/>
          </a:stretch>
        </p:blipFill>
        <p:spPr>
          <a:xfrm>
            <a:off x="8499356" y="2772172"/>
            <a:ext cx="5061376" cy="5031601"/>
          </a:xfrm>
          <a:prstGeom prst="rect">
            <a:avLst/>
          </a:prstGeom>
        </p:spPr>
      </p:pic>
    </p:spTree>
    <p:extLst>
      <p:ext uri="{BB962C8B-B14F-4D97-AF65-F5344CB8AC3E}">
        <p14:creationId xmlns:p14="http://schemas.microsoft.com/office/powerpoint/2010/main" val="1378967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8000" y="78800"/>
            <a:ext cx="9144000" cy="622168"/>
          </a:xfrm>
        </p:spPr>
        <p:txBody>
          <a:bodyPr>
            <a:normAutofit/>
          </a:bodyPr>
          <a:lstStyle/>
          <a:p>
            <a:r>
              <a:rPr lang="en-US" sz="3200" b="1" dirty="0">
                <a:solidFill>
                  <a:srgbClr val="FF0000"/>
                </a:solidFill>
                <a:latin typeface="Arial" panose="020B0604020202020204" pitchFamily="34" charset="0"/>
                <a:cs typeface="Arial" panose="020B0604020202020204" pitchFamily="34" charset="0"/>
              </a:rPr>
              <a:t>Text Preprocessing</a:t>
            </a:r>
          </a:p>
        </p:txBody>
      </p:sp>
      <p:sp>
        <p:nvSpPr>
          <p:cNvPr id="21" name="Rectangle: Rounded Corners 20">
            <a:extLst>
              <a:ext uri="{FF2B5EF4-FFF2-40B4-BE49-F238E27FC236}">
                <a16:creationId xmlns:a16="http://schemas.microsoft.com/office/drawing/2014/main" id="{C8155F61-0D9F-4F4A-92F9-64EB068A6742}"/>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22" name="Rectangle: Rounded Corners 21">
            <a:extLst>
              <a:ext uri="{FF2B5EF4-FFF2-40B4-BE49-F238E27FC236}">
                <a16:creationId xmlns:a16="http://schemas.microsoft.com/office/drawing/2014/main" id="{2F966F94-BA65-4CB5-BB6C-81322B5CB9DA}"/>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3" name="Rectangle: Rounded Corners 22">
            <a:extLst>
              <a:ext uri="{FF2B5EF4-FFF2-40B4-BE49-F238E27FC236}">
                <a16:creationId xmlns:a16="http://schemas.microsoft.com/office/drawing/2014/main" id="{41D90F52-8305-4142-80F6-28D10D09C81E}"/>
              </a:ext>
            </a:extLst>
          </p:cNvPr>
          <p:cNvSpPr/>
          <p:nvPr/>
        </p:nvSpPr>
        <p:spPr>
          <a:xfrm>
            <a:off x="130627" y="1172316"/>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4" name="Rectangle: Rounded Corners 23">
            <a:extLst>
              <a:ext uri="{FF2B5EF4-FFF2-40B4-BE49-F238E27FC236}">
                <a16:creationId xmlns:a16="http://schemas.microsoft.com/office/drawing/2014/main" id="{2242A2AE-0A77-4146-8C95-47F754F04401}"/>
              </a:ext>
            </a:extLst>
          </p:cNvPr>
          <p:cNvSpPr/>
          <p:nvPr/>
        </p:nvSpPr>
        <p:spPr>
          <a:xfrm>
            <a:off x="130627" y="1719074"/>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5" name="Rectangle: Rounded Corners 24">
            <a:extLst>
              <a:ext uri="{FF2B5EF4-FFF2-40B4-BE49-F238E27FC236}">
                <a16:creationId xmlns:a16="http://schemas.microsoft.com/office/drawing/2014/main" id="{C99C8F14-2F3B-4C67-B2FD-1ACDD0CECF50}"/>
              </a:ext>
            </a:extLst>
          </p:cNvPr>
          <p:cNvSpPr/>
          <p:nvPr/>
        </p:nvSpPr>
        <p:spPr>
          <a:xfrm>
            <a:off x="130627" y="2265832"/>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6" name="Rectangle: Rounded Corners 25">
            <a:extLst>
              <a:ext uri="{FF2B5EF4-FFF2-40B4-BE49-F238E27FC236}">
                <a16:creationId xmlns:a16="http://schemas.microsoft.com/office/drawing/2014/main" id="{B7546D5A-4531-4BED-B74C-5382EFD5249B}"/>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7" name="Rectangle: Rounded Corners 26">
            <a:extLst>
              <a:ext uri="{FF2B5EF4-FFF2-40B4-BE49-F238E27FC236}">
                <a16:creationId xmlns:a16="http://schemas.microsoft.com/office/drawing/2014/main" id="{37C950E9-42F6-4BBC-B8B7-9BF127D62BAE}"/>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8" name="Rectangle: Rounded Corners 27">
            <a:extLst>
              <a:ext uri="{FF2B5EF4-FFF2-40B4-BE49-F238E27FC236}">
                <a16:creationId xmlns:a16="http://schemas.microsoft.com/office/drawing/2014/main" id="{098C342D-1B94-49C4-A177-EAA4D298F4F9}"/>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9" name="Rectangle: Rounded Corners 28">
            <a:extLst>
              <a:ext uri="{FF2B5EF4-FFF2-40B4-BE49-F238E27FC236}">
                <a16:creationId xmlns:a16="http://schemas.microsoft.com/office/drawing/2014/main" id="{D8C21B8D-7DB9-413A-8B34-D0AC21D2E0DE}"/>
              </a:ext>
            </a:extLst>
          </p:cNvPr>
          <p:cNvSpPr/>
          <p:nvPr/>
        </p:nvSpPr>
        <p:spPr>
          <a:xfrm>
            <a:off x="130627" y="4490895"/>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30" name="Rectangle: Rounded Corners 29">
            <a:extLst>
              <a:ext uri="{FF2B5EF4-FFF2-40B4-BE49-F238E27FC236}">
                <a16:creationId xmlns:a16="http://schemas.microsoft.com/office/drawing/2014/main" id="{5458D8A3-E983-442F-9A48-F3EAC4FEF681}"/>
              </a:ext>
            </a:extLst>
          </p:cNvPr>
          <p:cNvSpPr/>
          <p:nvPr/>
        </p:nvSpPr>
        <p:spPr>
          <a:xfrm>
            <a:off x="130627" y="504723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31" name="Rectangle: Rounded Corners 30">
            <a:extLst>
              <a:ext uri="{FF2B5EF4-FFF2-40B4-BE49-F238E27FC236}">
                <a16:creationId xmlns:a16="http://schemas.microsoft.com/office/drawing/2014/main" id="{AC8B1A25-5D38-420F-ACE5-A2189BD12F05}"/>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32" name="Rectangle: Rounded Corners 31">
            <a:extLst>
              <a:ext uri="{FF2B5EF4-FFF2-40B4-BE49-F238E27FC236}">
                <a16:creationId xmlns:a16="http://schemas.microsoft.com/office/drawing/2014/main" id="{6FEC6771-BE01-4B79-BDE1-F326405EC226}"/>
              </a:ext>
            </a:extLst>
          </p:cNvPr>
          <p:cNvSpPr/>
          <p:nvPr/>
        </p:nvSpPr>
        <p:spPr>
          <a:xfrm>
            <a:off x="130627" y="6162709"/>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pic>
        <p:nvPicPr>
          <p:cNvPr id="5" name="Picture 4">
            <a:extLst>
              <a:ext uri="{FF2B5EF4-FFF2-40B4-BE49-F238E27FC236}">
                <a16:creationId xmlns:a16="http://schemas.microsoft.com/office/drawing/2014/main" id="{2B1635A6-0B9D-4959-A447-AA0FDEA07D99}"/>
              </a:ext>
            </a:extLst>
          </p:cNvPr>
          <p:cNvPicPr>
            <a:picLocks noChangeAspect="1"/>
          </p:cNvPicPr>
          <p:nvPr/>
        </p:nvPicPr>
        <p:blipFill>
          <a:blip r:embed="rId2"/>
          <a:stretch>
            <a:fillRect/>
          </a:stretch>
        </p:blipFill>
        <p:spPr>
          <a:xfrm>
            <a:off x="2828041" y="1668552"/>
            <a:ext cx="9363959" cy="3635300"/>
          </a:xfrm>
          <a:prstGeom prst="rect">
            <a:avLst/>
          </a:prstGeom>
        </p:spPr>
      </p:pic>
    </p:spTree>
    <p:extLst>
      <p:ext uri="{BB962C8B-B14F-4D97-AF65-F5344CB8AC3E}">
        <p14:creationId xmlns:p14="http://schemas.microsoft.com/office/powerpoint/2010/main" val="1346495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8000" y="78800"/>
            <a:ext cx="9144000" cy="622168"/>
          </a:xfrm>
        </p:spPr>
        <p:txBody>
          <a:bodyPr>
            <a:normAutofit/>
          </a:bodyPr>
          <a:lstStyle/>
          <a:p>
            <a:r>
              <a:rPr lang="en-US" sz="3200" b="1" dirty="0">
                <a:solidFill>
                  <a:srgbClr val="FF0000"/>
                </a:solidFill>
                <a:latin typeface="Arial" panose="020B0604020202020204" pitchFamily="34" charset="0"/>
                <a:cs typeface="Arial" panose="020B0604020202020204" pitchFamily="34" charset="0"/>
              </a:rPr>
              <a:t>Exploratory Data Analysis – Target Variable</a:t>
            </a:r>
          </a:p>
        </p:txBody>
      </p:sp>
      <p:sp>
        <p:nvSpPr>
          <p:cNvPr id="20" name="Rectangle: Rounded Corners 19">
            <a:extLst>
              <a:ext uri="{FF2B5EF4-FFF2-40B4-BE49-F238E27FC236}">
                <a16:creationId xmlns:a16="http://schemas.microsoft.com/office/drawing/2014/main" id="{203F5FFD-96E5-4697-B28F-4D85FF0E72E7}"/>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21" name="Rectangle: Rounded Corners 20">
            <a:extLst>
              <a:ext uri="{FF2B5EF4-FFF2-40B4-BE49-F238E27FC236}">
                <a16:creationId xmlns:a16="http://schemas.microsoft.com/office/drawing/2014/main" id="{CA258707-14CB-4873-A039-8DED7902541B}"/>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2" name="Rectangle: Rounded Corners 21">
            <a:extLst>
              <a:ext uri="{FF2B5EF4-FFF2-40B4-BE49-F238E27FC236}">
                <a16:creationId xmlns:a16="http://schemas.microsoft.com/office/drawing/2014/main" id="{6C46C97D-8C64-4E7E-A0EF-20471114F627}"/>
              </a:ext>
            </a:extLst>
          </p:cNvPr>
          <p:cNvSpPr/>
          <p:nvPr/>
        </p:nvSpPr>
        <p:spPr>
          <a:xfrm>
            <a:off x="130627" y="1172316"/>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3" name="Rectangle: Rounded Corners 22">
            <a:extLst>
              <a:ext uri="{FF2B5EF4-FFF2-40B4-BE49-F238E27FC236}">
                <a16:creationId xmlns:a16="http://schemas.microsoft.com/office/drawing/2014/main" id="{BD3B0A80-FA33-44A5-82C5-507BB6A9AA01}"/>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4" name="Rectangle: Rounded Corners 23">
            <a:extLst>
              <a:ext uri="{FF2B5EF4-FFF2-40B4-BE49-F238E27FC236}">
                <a16:creationId xmlns:a16="http://schemas.microsoft.com/office/drawing/2014/main" id="{FE11691D-B181-49E4-9503-4DED26F7646C}"/>
              </a:ext>
            </a:extLst>
          </p:cNvPr>
          <p:cNvSpPr/>
          <p:nvPr/>
        </p:nvSpPr>
        <p:spPr>
          <a:xfrm>
            <a:off x="130627" y="2265832"/>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5" name="Rectangle: Rounded Corners 24">
            <a:extLst>
              <a:ext uri="{FF2B5EF4-FFF2-40B4-BE49-F238E27FC236}">
                <a16:creationId xmlns:a16="http://schemas.microsoft.com/office/drawing/2014/main" id="{740AE9BF-5536-4ED1-A19A-94CAB4ADD232}"/>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6" name="Rectangle: Rounded Corners 25">
            <a:extLst>
              <a:ext uri="{FF2B5EF4-FFF2-40B4-BE49-F238E27FC236}">
                <a16:creationId xmlns:a16="http://schemas.microsoft.com/office/drawing/2014/main" id="{8834A15F-6E6A-4B95-8D02-73BF083CACD1}"/>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7" name="Rectangle: Rounded Corners 26">
            <a:extLst>
              <a:ext uri="{FF2B5EF4-FFF2-40B4-BE49-F238E27FC236}">
                <a16:creationId xmlns:a16="http://schemas.microsoft.com/office/drawing/2014/main" id="{D50F66D3-B1B7-48E6-8174-A3999AEEB4F0}"/>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8" name="Rectangle: Rounded Corners 27">
            <a:extLst>
              <a:ext uri="{FF2B5EF4-FFF2-40B4-BE49-F238E27FC236}">
                <a16:creationId xmlns:a16="http://schemas.microsoft.com/office/drawing/2014/main" id="{CE3CB667-E5EB-4199-A473-11457B9A61BF}"/>
              </a:ext>
            </a:extLst>
          </p:cNvPr>
          <p:cNvSpPr/>
          <p:nvPr/>
        </p:nvSpPr>
        <p:spPr>
          <a:xfrm>
            <a:off x="130627" y="4490895"/>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29" name="Rectangle: Rounded Corners 28">
            <a:extLst>
              <a:ext uri="{FF2B5EF4-FFF2-40B4-BE49-F238E27FC236}">
                <a16:creationId xmlns:a16="http://schemas.microsoft.com/office/drawing/2014/main" id="{1BDF5494-5AF1-4963-8C9E-A28E4D79A301}"/>
              </a:ext>
            </a:extLst>
          </p:cNvPr>
          <p:cNvSpPr/>
          <p:nvPr/>
        </p:nvSpPr>
        <p:spPr>
          <a:xfrm>
            <a:off x="130627" y="504723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30" name="Rectangle: Rounded Corners 29">
            <a:extLst>
              <a:ext uri="{FF2B5EF4-FFF2-40B4-BE49-F238E27FC236}">
                <a16:creationId xmlns:a16="http://schemas.microsoft.com/office/drawing/2014/main" id="{572424C7-1503-416E-8B8C-34F411268FDC}"/>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31" name="Rectangle: Rounded Corners 30">
            <a:extLst>
              <a:ext uri="{FF2B5EF4-FFF2-40B4-BE49-F238E27FC236}">
                <a16:creationId xmlns:a16="http://schemas.microsoft.com/office/drawing/2014/main" id="{6F4F093D-4462-4809-B7F4-FD4B5267E8ED}"/>
              </a:ext>
            </a:extLst>
          </p:cNvPr>
          <p:cNvSpPr/>
          <p:nvPr/>
        </p:nvSpPr>
        <p:spPr>
          <a:xfrm>
            <a:off x="130627" y="6162709"/>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pic>
        <p:nvPicPr>
          <p:cNvPr id="4" name="Picture 3">
            <a:extLst>
              <a:ext uri="{FF2B5EF4-FFF2-40B4-BE49-F238E27FC236}">
                <a16:creationId xmlns:a16="http://schemas.microsoft.com/office/drawing/2014/main" id="{CCFAE1DD-3C26-45F7-9387-C203D47E664A}"/>
              </a:ext>
            </a:extLst>
          </p:cNvPr>
          <p:cNvPicPr>
            <a:picLocks noChangeAspect="1"/>
          </p:cNvPicPr>
          <p:nvPr/>
        </p:nvPicPr>
        <p:blipFill>
          <a:blip r:embed="rId2"/>
          <a:stretch>
            <a:fillRect/>
          </a:stretch>
        </p:blipFill>
        <p:spPr>
          <a:xfrm>
            <a:off x="3883810" y="735941"/>
            <a:ext cx="7433576" cy="5426768"/>
          </a:xfrm>
          <a:prstGeom prst="rect">
            <a:avLst/>
          </a:prstGeom>
        </p:spPr>
      </p:pic>
      <p:pic>
        <p:nvPicPr>
          <p:cNvPr id="5" name="Picture 4">
            <a:extLst>
              <a:ext uri="{FF2B5EF4-FFF2-40B4-BE49-F238E27FC236}">
                <a16:creationId xmlns:a16="http://schemas.microsoft.com/office/drawing/2014/main" id="{9F265C00-4D23-467D-8CD6-025B6328B1ED}"/>
              </a:ext>
            </a:extLst>
          </p:cNvPr>
          <p:cNvPicPr>
            <a:picLocks noChangeAspect="1"/>
          </p:cNvPicPr>
          <p:nvPr/>
        </p:nvPicPr>
        <p:blipFill>
          <a:blip r:embed="rId3"/>
          <a:stretch>
            <a:fillRect/>
          </a:stretch>
        </p:blipFill>
        <p:spPr>
          <a:xfrm>
            <a:off x="5362634" y="5907913"/>
            <a:ext cx="1883827" cy="798645"/>
          </a:xfrm>
          <a:prstGeom prst="rect">
            <a:avLst/>
          </a:prstGeom>
        </p:spPr>
      </p:pic>
      <p:pic>
        <p:nvPicPr>
          <p:cNvPr id="6" name="Picture 5">
            <a:extLst>
              <a:ext uri="{FF2B5EF4-FFF2-40B4-BE49-F238E27FC236}">
                <a16:creationId xmlns:a16="http://schemas.microsoft.com/office/drawing/2014/main" id="{05D463C9-45B3-4848-BD6D-AC96AFA2A319}"/>
              </a:ext>
            </a:extLst>
          </p:cNvPr>
          <p:cNvPicPr>
            <a:picLocks noChangeAspect="1"/>
          </p:cNvPicPr>
          <p:nvPr/>
        </p:nvPicPr>
        <p:blipFill>
          <a:blip r:embed="rId4"/>
          <a:stretch>
            <a:fillRect/>
          </a:stretch>
        </p:blipFill>
        <p:spPr>
          <a:xfrm>
            <a:off x="8725285" y="5907913"/>
            <a:ext cx="1883827" cy="798645"/>
          </a:xfrm>
          <a:prstGeom prst="rect">
            <a:avLst/>
          </a:prstGeom>
        </p:spPr>
      </p:pic>
    </p:spTree>
    <p:extLst>
      <p:ext uri="{BB962C8B-B14F-4D97-AF65-F5344CB8AC3E}">
        <p14:creationId xmlns:p14="http://schemas.microsoft.com/office/powerpoint/2010/main" val="1498116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8000" y="78800"/>
            <a:ext cx="9144000" cy="622168"/>
          </a:xfrm>
        </p:spPr>
        <p:txBody>
          <a:bodyPr>
            <a:normAutofit/>
          </a:bodyPr>
          <a:lstStyle/>
          <a:p>
            <a:r>
              <a:rPr lang="en-US" sz="3200" b="1" dirty="0">
                <a:solidFill>
                  <a:srgbClr val="FF0000"/>
                </a:solidFill>
                <a:latin typeface="Arial" panose="020B0604020202020204" pitchFamily="34" charset="0"/>
                <a:cs typeface="Arial" panose="020B0604020202020204" pitchFamily="34" charset="0"/>
              </a:rPr>
              <a:t>Exploratory Data Analysis – ‘Year’ Feature</a:t>
            </a:r>
          </a:p>
        </p:txBody>
      </p:sp>
      <p:sp>
        <p:nvSpPr>
          <p:cNvPr id="20" name="Rectangle: Rounded Corners 19">
            <a:extLst>
              <a:ext uri="{FF2B5EF4-FFF2-40B4-BE49-F238E27FC236}">
                <a16:creationId xmlns:a16="http://schemas.microsoft.com/office/drawing/2014/main" id="{203F5FFD-96E5-4697-B28F-4D85FF0E72E7}"/>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21" name="Rectangle: Rounded Corners 20">
            <a:extLst>
              <a:ext uri="{FF2B5EF4-FFF2-40B4-BE49-F238E27FC236}">
                <a16:creationId xmlns:a16="http://schemas.microsoft.com/office/drawing/2014/main" id="{CA258707-14CB-4873-A039-8DED7902541B}"/>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2" name="Rectangle: Rounded Corners 21">
            <a:extLst>
              <a:ext uri="{FF2B5EF4-FFF2-40B4-BE49-F238E27FC236}">
                <a16:creationId xmlns:a16="http://schemas.microsoft.com/office/drawing/2014/main" id="{6C46C97D-8C64-4E7E-A0EF-20471114F627}"/>
              </a:ext>
            </a:extLst>
          </p:cNvPr>
          <p:cNvSpPr/>
          <p:nvPr/>
        </p:nvSpPr>
        <p:spPr>
          <a:xfrm>
            <a:off x="130627" y="1172316"/>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3" name="Rectangle: Rounded Corners 22">
            <a:extLst>
              <a:ext uri="{FF2B5EF4-FFF2-40B4-BE49-F238E27FC236}">
                <a16:creationId xmlns:a16="http://schemas.microsoft.com/office/drawing/2014/main" id="{BD3B0A80-FA33-44A5-82C5-507BB6A9AA01}"/>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4" name="Rectangle: Rounded Corners 23">
            <a:extLst>
              <a:ext uri="{FF2B5EF4-FFF2-40B4-BE49-F238E27FC236}">
                <a16:creationId xmlns:a16="http://schemas.microsoft.com/office/drawing/2014/main" id="{FE11691D-B181-49E4-9503-4DED26F7646C}"/>
              </a:ext>
            </a:extLst>
          </p:cNvPr>
          <p:cNvSpPr/>
          <p:nvPr/>
        </p:nvSpPr>
        <p:spPr>
          <a:xfrm>
            <a:off x="130627" y="2265832"/>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5" name="Rectangle: Rounded Corners 24">
            <a:extLst>
              <a:ext uri="{FF2B5EF4-FFF2-40B4-BE49-F238E27FC236}">
                <a16:creationId xmlns:a16="http://schemas.microsoft.com/office/drawing/2014/main" id="{740AE9BF-5536-4ED1-A19A-94CAB4ADD232}"/>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6" name="Rectangle: Rounded Corners 25">
            <a:extLst>
              <a:ext uri="{FF2B5EF4-FFF2-40B4-BE49-F238E27FC236}">
                <a16:creationId xmlns:a16="http://schemas.microsoft.com/office/drawing/2014/main" id="{8834A15F-6E6A-4B95-8D02-73BF083CACD1}"/>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7" name="Rectangle: Rounded Corners 26">
            <a:extLst>
              <a:ext uri="{FF2B5EF4-FFF2-40B4-BE49-F238E27FC236}">
                <a16:creationId xmlns:a16="http://schemas.microsoft.com/office/drawing/2014/main" id="{D50F66D3-B1B7-48E6-8174-A3999AEEB4F0}"/>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8" name="Rectangle: Rounded Corners 27">
            <a:extLst>
              <a:ext uri="{FF2B5EF4-FFF2-40B4-BE49-F238E27FC236}">
                <a16:creationId xmlns:a16="http://schemas.microsoft.com/office/drawing/2014/main" id="{CE3CB667-E5EB-4199-A473-11457B9A61BF}"/>
              </a:ext>
            </a:extLst>
          </p:cNvPr>
          <p:cNvSpPr/>
          <p:nvPr/>
        </p:nvSpPr>
        <p:spPr>
          <a:xfrm>
            <a:off x="130627" y="4490895"/>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29" name="Rectangle: Rounded Corners 28">
            <a:extLst>
              <a:ext uri="{FF2B5EF4-FFF2-40B4-BE49-F238E27FC236}">
                <a16:creationId xmlns:a16="http://schemas.microsoft.com/office/drawing/2014/main" id="{1BDF5494-5AF1-4963-8C9E-A28E4D79A301}"/>
              </a:ext>
            </a:extLst>
          </p:cNvPr>
          <p:cNvSpPr/>
          <p:nvPr/>
        </p:nvSpPr>
        <p:spPr>
          <a:xfrm>
            <a:off x="130627" y="504723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30" name="Rectangle: Rounded Corners 29">
            <a:extLst>
              <a:ext uri="{FF2B5EF4-FFF2-40B4-BE49-F238E27FC236}">
                <a16:creationId xmlns:a16="http://schemas.microsoft.com/office/drawing/2014/main" id="{572424C7-1503-416E-8B8C-34F411268FDC}"/>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31" name="Rectangle: Rounded Corners 30">
            <a:extLst>
              <a:ext uri="{FF2B5EF4-FFF2-40B4-BE49-F238E27FC236}">
                <a16:creationId xmlns:a16="http://schemas.microsoft.com/office/drawing/2014/main" id="{6F4F093D-4462-4809-B7F4-FD4B5267E8ED}"/>
              </a:ext>
            </a:extLst>
          </p:cNvPr>
          <p:cNvSpPr/>
          <p:nvPr/>
        </p:nvSpPr>
        <p:spPr>
          <a:xfrm>
            <a:off x="130627" y="6162709"/>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pic>
        <p:nvPicPr>
          <p:cNvPr id="4" name="Picture 3">
            <a:extLst>
              <a:ext uri="{FF2B5EF4-FFF2-40B4-BE49-F238E27FC236}">
                <a16:creationId xmlns:a16="http://schemas.microsoft.com/office/drawing/2014/main" id="{6A13DF9B-4164-4686-8A0A-2F96CAF93204}"/>
              </a:ext>
            </a:extLst>
          </p:cNvPr>
          <p:cNvPicPr>
            <a:picLocks noChangeAspect="1"/>
          </p:cNvPicPr>
          <p:nvPr/>
        </p:nvPicPr>
        <p:blipFill>
          <a:blip r:embed="rId2"/>
          <a:stretch>
            <a:fillRect/>
          </a:stretch>
        </p:blipFill>
        <p:spPr>
          <a:xfrm>
            <a:off x="3328380" y="873676"/>
            <a:ext cx="8230313" cy="5425910"/>
          </a:xfrm>
          <a:prstGeom prst="rect">
            <a:avLst/>
          </a:prstGeom>
        </p:spPr>
      </p:pic>
    </p:spTree>
    <p:extLst>
      <p:ext uri="{BB962C8B-B14F-4D97-AF65-F5344CB8AC3E}">
        <p14:creationId xmlns:p14="http://schemas.microsoft.com/office/powerpoint/2010/main" val="4232213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2454441" y="191406"/>
            <a:ext cx="9978189" cy="622168"/>
          </a:xfrm>
        </p:spPr>
        <p:txBody>
          <a:bodyPr>
            <a:normAutofit fontScale="90000"/>
          </a:bodyPr>
          <a:lstStyle/>
          <a:p>
            <a:r>
              <a:rPr lang="en-US" sz="3200" b="1" dirty="0">
                <a:solidFill>
                  <a:srgbClr val="FF0000"/>
                </a:solidFill>
                <a:latin typeface="Arial" panose="020B0604020202020204" pitchFamily="34" charset="0"/>
                <a:cs typeface="Arial" panose="020B0604020202020204" pitchFamily="34" charset="0"/>
              </a:rPr>
              <a:t>Exploratory Data Analysis – ‘Review Length’ Feature</a:t>
            </a:r>
          </a:p>
        </p:txBody>
      </p:sp>
      <p:sp>
        <p:nvSpPr>
          <p:cNvPr id="20" name="Rectangle: Rounded Corners 19">
            <a:extLst>
              <a:ext uri="{FF2B5EF4-FFF2-40B4-BE49-F238E27FC236}">
                <a16:creationId xmlns:a16="http://schemas.microsoft.com/office/drawing/2014/main" id="{203F5FFD-96E5-4697-B28F-4D85FF0E72E7}"/>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21" name="Rectangle: Rounded Corners 20">
            <a:extLst>
              <a:ext uri="{FF2B5EF4-FFF2-40B4-BE49-F238E27FC236}">
                <a16:creationId xmlns:a16="http://schemas.microsoft.com/office/drawing/2014/main" id="{CA258707-14CB-4873-A039-8DED7902541B}"/>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2" name="Rectangle: Rounded Corners 21">
            <a:extLst>
              <a:ext uri="{FF2B5EF4-FFF2-40B4-BE49-F238E27FC236}">
                <a16:creationId xmlns:a16="http://schemas.microsoft.com/office/drawing/2014/main" id="{6C46C97D-8C64-4E7E-A0EF-20471114F627}"/>
              </a:ext>
            </a:extLst>
          </p:cNvPr>
          <p:cNvSpPr/>
          <p:nvPr/>
        </p:nvSpPr>
        <p:spPr>
          <a:xfrm>
            <a:off x="130627" y="1172316"/>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3" name="Rectangle: Rounded Corners 22">
            <a:extLst>
              <a:ext uri="{FF2B5EF4-FFF2-40B4-BE49-F238E27FC236}">
                <a16:creationId xmlns:a16="http://schemas.microsoft.com/office/drawing/2014/main" id="{BD3B0A80-FA33-44A5-82C5-507BB6A9AA01}"/>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4" name="Rectangle: Rounded Corners 23">
            <a:extLst>
              <a:ext uri="{FF2B5EF4-FFF2-40B4-BE49-F238E27FC236}">
                <a16:creationId xmlns:a16="http://schemas.microsoft.com/office/drawing/2014/main" id="{FE11691D-B181-49E4-9503-4DED26F7646C}"/>
              </a:ext>
            </a:extLst>
          </p:cNvPr>
          <p:cNvSpPr/>
          <p:nvPr/>
        </p:nvSpPr>
        <p:spPr>
          <a:xfrm>
            <a:off x="130627" y="2265832"/>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5" name="Rectangle: Rounded Corners 24">
            <a:extLst>
              <a:ext uri="{FF2B5EF4-FFF2-40B4-BE49-F238E27FC236}">
                <a16:creationId xmlns:a16="http://schemas.microsoft.com/office/drawing/2014/main" id="{740AE9BF-5536-4ED1-A19A-94CAB4ADD232}"/>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6" name="Rectangle: Rounded Corners 25">
            <a:extLst>
              <a:ext uri="{FF2B5EF4-FFF2-40B4-BE49-F238E27FC236}">
                <a16:creationId xmlns:a16="http://schemas.microsoft.com/office/drawing/2014/main" id="{8834A15F-6E6A-4B95-8D02-73BF083CACD1}"/>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7" name="Rectangle: Rounded Corners 26">
            <a:extLst>
              <a:ext uri="{FF2B5EF4-FFF2-40B4-BE49-F238E27FC236}">
                <a16:creationId xmlns:a16="http://schemas.microsoft.com/office/drawing/2014/main" id="{D50F66D3-B1B7-48E6-8174-A3999AEEB4F0}"/>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8" name="Rectangle: Rounded Corners 27">
            <a:extLst>
              <a:ext uri="{FF2B5EF4-FFF2-40B4-BE49-F238E27FC236}">
                <a16:creationId xmlns:a16="http://schemas.microsoft.com/office/drawing/2014/main" id="{CE3CB667-E5EB-4199-A473-11457B9A61BF}"/>
              </a:ext>
            </a:extLst>
          </p:cNvPr>
          <p:cNvSpPr/>
          <p:nvPr/>
        </p:nvSpPr>
        <p:spPr>
          <a:xfrm>
            <a:off x="130627" y="4490895"/>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29" name="Rectangle: Rounded Corners 28">
            <a:extLst>
              <a:ext uri="{FF2B5EF4-FFF2-40B4-BE49-F238E27FC236}">
                <a16:creationId xmlns:a16="http://schemas.microsoft.com/office/drawing/2014/main" id="{1BDF5494-5AF1-4963-8C9E-A28E4D79A301}"/>
              </a:ext>
            </a:extLst>
          </p:cNvPr>
          <p:cNvSpPr/>
          <p:nvPr/>
        </p:nvSpPr>
        <p:spPr>
          <a:xfrm>
            <a:off x="130627" y="504723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30" name="Rectangle: Rounded Corners 29">
            <a:extLst>
              <a:ext uri="{FF2B5EF4-FFF2-40B4-BE49-F238E27FC236}">
                <a16:creationId xmlns:a16="http://schemas.microsoft.com/office/drawing/2014/main" id="{572424C7-1503-416E-8B8C-34F411268FDC}"/>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31" name="Rectangle: Rounded Corners 30">
            <a:extLst>
              <a:ext uri="{FF2B5EF4-FFF2-40B4-BE49-F238E27FC236}">
                <a16:creationId xmlns:a16="http://schemas.microsoft.com/office/drawing/2014/main" id="{6F4F093D-4462-4809-B7F4-FD4B5267E8ED}"/>
              </a:ext>
            </a:extLst>
          </p:cNvPr>
          <p:cNvSpPr/>
          <p:nvPr/>
        </p:nvSpPr>
        <p:spPr>
          <a:xfrm>
            <a:off x="130627" y="6162709"/>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pic>
        <p:nvPicPr>
          <p:cNvPr id="6" name="Picture 5">
            <a:extLst>
              <a:ext uri="{FF2B5EF4-FFF2-40B4-BE49-F238E27FC236}">
                <a16:creationId xmlns:a16="http://schemas.microsoft.com/office/drawing/2014/main" id="{0123B4FE-7831-4805-9722-4010EA56102F}"/>
              </a:ext>
            </a:extLst>
          </p:cNvPr>
          <p:cNvPicPr>
            <a:picLocks noChangeAspect="1"/>
          </p:cNvPicPr>
          <p:nvPr/>
        </p:nvPicPr>
        <p:blipFill>
          <a:blip r:embed="rId2"/>
          <a:stretch>
            <a:fillRect/>
          </a:stretch>
        </p:blipFill>
        <p:spPr>
          <a:xfrm>
            <a:off x="3358861" y="961179"/>
            <a:ext cx="8169348" cy="5681964"/>
          </a:xfrm>
          <a:prstGeom prst="rect">
            <a:avLst/>
          </a:prstGeom>
        </p:spPr>
      </p:pic>
    </p:spTree>
    <p:extLst>
      <p:ext uri="{BB962C8B-B14F-4D97-AF65-F5344CB8AC3E}">
        <p14:creationId xmlns:p14="http://schemas.microsoft.com/office/powerpoint/2010/main" val="1026590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8000" y="78800"/>
            <a:ext cx="9144000" cy="622168"/>
          </a:xfrm>
        </p:spPr>
        <p:txBody>
          <a:bodyPr>
            <a:normAutofit fontScale="90000"/>
          </a:bodyPr>
          <a:lstStyle/>
          <a:p>
            <a:r>
              <a:rPr lang="en-US" sz="3200" b="1" dirty="0">
                <a:solidFill>
                  <a:srgbClr val="FF0000"/>
                </a:solidFill>
                <a:latin typeface="Arial" panose="020B0604020202020204" pitchFamily="34" charset="0"/>
                <a:cs typeface="Arial" panose="020B0604020202020204" pitchFamily="34" charset="0"/>
              </a:rPr>
              <a:t>Exploratory Data Analysis – ‘Text Review’ Feature</a:t>
            </a:r>
          </a:p>
        </p:txBody>
      </p:sp>
      <p:sp>
        <p:nvSpPr>
          <p:cNvPr id="20" name="Rectangle: Rounded Corners 19">
            <a:extLst>
              <a:ext uri="{FF2B5EF4-FFF2-40B4-BE49-F238E27FC236}">
                <a16:creationId xmlns:a16="http://schemas.microsoft.com/office/drawing/2014/main" id="{203F5FFD-96E5-4697-B28F-4D85FF0E72E7}"/>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21" name="Rectangle: Rounded Corners 20">
            <a:extLst>
              <a:ext uri="{FF2B5EF4-FFF2-40B4-BE49-F238E27FC236}">
                <a16:creationId xmlns:a16="http://schemas.microsoft.com/office/drawing/2014/main" id="{CA258707-14CB-4873-A039-8DED7902541B}"/>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2" name="Rectangle: Rounded Corners 21">
            <a:extLst>
              <a:ext uri="{FF2B5EF4-FFF2-40B4-BE49-F238E27FC236}">
                <a16:creationId xmlns:a16="http://schemas.microsoft.com/office/drawing/2014/main" id="{6C46C97D-8C64-4E7E-A0EF-20471114F627}"/>
              </a:ext>
            </a:extLst>
          </p:cNvPr>
          <p:cNvSpPr/>
          <p:nvPr/>
        </p:nvSpPr>
        <p:spPr>
          <a:xfrm>
            <a:off x="130627" y="1172316"/>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3" name="Rectangle: Rounded Corners 22">
            <a:extLst>
              <a:ext uri="{FF2B5EF4-FFF2-40B4-BE49-F238E27FC236}">
                <a16:creationId xmlns:a16="http://schemas.microsoft.com/office/drawing/2014/main" id="{BD3B0A80-FA33-44A5-82C5-507BB6A9AA01}"/>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4" name="Rectangle: Rounded Corners 23">
            <a:extLst>
              <a:ext uri="{FF2B5EF4-FFF2-40B4-BE49-F238E27FC236}">
                <a16:creationId xmlns:a16="http://schemas.microsoft.com/office/drawing/2014/main" id="{FE11691D-B181-49E4-9503-4DED26F7646C}"/>
              </a:ext>
            </a:extLst>
          </p:cNvPr>
          <p:cNvSpPr/>
          <p:nvPr/>
        </p:nvSpPr>
        <p:spPr>
          <a:xfrm>
            <a:off x="130627" y="2265832"/>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5" name="Rectangle: Rounded Corners 24">
            <a:extLst>
              <a:ext uri="{FF2B5EF4-FFF2-40B4-BE49-F238E27FC236}">
                <a16:creationId xmlns:a16="http://schemas.microsoft.com/office/drawing/2014/main" id="{740AE9BF-5536-4ED1-A19A-94CAB4ADD232}"/>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6" name="Rectangle: Rounded Corners 25">
            <a:extLst>
              <a:ext uri="{FF2B5EF4-FFF2-40B4-BE49-F238E27FC236}">
                <a16:creationId xmlns:a16="http://schemas.microsoft.com/office/drawing/2014/main" id="{8834A15F-6E6A-4B95-8D02-73BF083CACD1}"/>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7" name="Rectangle: Rounded Corners 26">
            <a:extLst>
              <a:ext uri="{FF2B5EF4-FFF2-40B4-BE49-F238E27FC236}">
                <a16:creationId xmlns:a16="http://schemas.microsoft.com/office/drawing/2014/main" id="{D50F66D3-B1B7-48E6-8174-A3999AEEB4F0}"/>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8" name="Rectangle: Rounded Corners 27">
            <a:extLst>
              <a:ext uri="{FF2B5EF4-FFF2-40B4-BE49-F238E27FC236}">
                <a16:creationId xmlns:a16="http://schemas.microsoft.com/office/drawing/2014/main" id="{CE3CB667-E5EB-4199-A473-11457B9A61BF}"/>
              </a:ext>
            </a:extLst>
          </p:cNvPr>
          <p:cNvSpPr/>
          <p:nvPr/>
        </p:nvSpPr>
        <p:spPr>
          <a:xfrm>
            <a:off x="130627" y="4490895"/>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29" name="Rectangle: Rounded Corners 28">
            <a:extLst>
              <a:ext uri="{FF2B5EF4-FFF2-40B4-BE49-F238E27FC236}">
                <a16:creationId xmlns:a16="http://schemas.microsoft.com/office/drawing/2014/main" id="{1BDF5494-5AF1-4963-8C9E-A28E4D79A301}"/>
              </a:ext>
            </a:extLst>
          </p:cNvPr>
          <p:cNvSpPr/>
          <p:nvPr/>
        </p:nvSpPr>
        <p:spPr>
          <a:xfrm>
            <a:off x="130627" y="504723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30" name="Rectangle: Rounded Corners 29">
            <a:extLst>
              <a:ext uri="{FF2B5EF4-FFF2-40B4-BE49-F238E27FC236}">
                <a16:creationId xmlns:a16="http://schemas.microsoft.com/office/drawing/2014/main" id="{572424C7-1503-416E-8B8C-34F411268FDC}"/>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31" name="Rectangle: Rounded Corners 30">
            <a:extLst>
              <a:ext uri="{FF2B5EF4-FFF2-40B4-BE49-F238E27FC236}">
                <a16:creationId xmlns:a16="http://schemas.microsoft.com/office/drawing/2014/main" id="{6F4F093D-4462-4809-B7F4-FD4B5267E8ED}"/>
              </a:ext>
            </a:extLst>
          </p:cNvPr>
          <p:cNvSpPr/>
          <p:nvPr/>
        </p:nvSpPr>
        <p:spPr>
          <a:xfrm>
            <a:off x="130627" y="6162709"/>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pic>
        <p:nvPicPr>
          <p:cNvPr id="3" name="Picture 2">
            <a:extLst>
              <a:ext uri="{FF2B5EF4-FFF2-40B4-BE49-F238E27FC236}">
                <a16:creationId xmlns:a16="http://schemas.microsoft.com/office/drawing/2014/main" id="{AFE7F377-1522-499D-9102-00018727F705}"/>
              </a:ext>
            </a:extLst>
          </p:cNvPr>
          <p:cNvPicPr>
            <a:picLocks noChangeAspect="1"/>
          </p:cNvPicPr>
          <p:nvPr/>
        </p:nvPicPr>
        <p:blipFill>
          <a:blip r:embed="rId2"/>
          <a:stretch>
            <a:fillRect/>
          </a:stretch>
        </p:blipFill>
        <p:spPr>
          <a:xfrm>
            <a:off x="3527370" y="1138772"/>
            <a:ext cx="5137259" cy="5023937"/>
          </a:xfrm>
          <a:prstGeom prst="rect">
            <a:avLst/>
          </a:prstGeom>
        </p:spPr>
      </p:pic>
      <p:sp>
        <p:nvSpPr>
          <p:cNvPr id="17" name="Rectangle: Rounded Corners 16">
            <a:extLst>
              <a:ext uri="{FF2B5EF4-FFF2-40B4-BE49-F238E27FC236}">
                <a16:creationId xmlns:a16="http://schemas.microsoft.com/office/drawing/2014/main" id="{C1514E7B-D184-4A9F-B2BF-06E8B792D8A5}"/>
              </a:ext>
            </a:extLst>
          </p:cNvPr>
          <p:cNvSpPr/>
          <p:nvPr/>
        </p:nvSpPr>
        <p:spPr>
          <a:xfrm>
            <a:off x="8790272" y="2727960"/>
            <a:ext cx="3108960" cy="140208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Good Rating Words</a:t>
            </a:r>
          </a:p>
        </p:txBody>
      </p:sp>
    </p:spTree>
    <p:extLst>
      <p:ext uri="{BB962C8B-B14F-4D97-AF65-F5344CB8AC3E}">
        <p14:creationId xmlns:p14="http://schemas.microsoft.com/office/powerpoint/2010/main" val="2975086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8000" y="78800"/>
            <a:ext cx="9144000" cy="622168"/>
          </a:xfrm>
        </p:spPr>
        <p:txBody>
          <a:bodyPr>
            <a:normAutofit fontScale="90000"/>
          </a:bodyPr>
          <a:lstStyle/>
          <a:p>
            <a:r>
              <a:rPr lang="en-US" sz="3200" b="1" dirty="0">
                <a:solidFill>
                  <a:srgbClr val="FF0000"/>
                </a:solidFill>
                <a:latin typeface="Arial" panose="020B0604020202020204" pitchFamily="34" charset="0"/>
                <a:cs typeface="Arial" panose="020B0604020202020204" pitchFamily="34" charset="0"/>
              </a:rPr>
              <a:t>Exploratory Data Analysis – ‘Text Review’ Feature</a:t>
            </a:r>
          </a:p>
        </p:txBody>
      </p:sp>
      <p:sp>
        <p:nvSpPr>
          <p:cNvPr id="20" name="Rectangle: Rounded Corners 19">
            <a:extLst>
              <a:ext uri="{FF2B5EF4-FFF2-40B4-BE49-F238E27FC236}">
                <a16:creationId xmlns:a16="http://schemas.microsoft.com/office/drawing/2014/main" id="{203F5FFD-96E5-4697-B28F-4D85FF0E72E7}"/>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21" name="Rectangle: Rounded Corners 20">
            <a:extLst>
              <a:ext uri="{FF2B5EF4-FFF2-40B4-BE49-F238E27FC236}">
                <a16:creationId xmlns:a16="http://schemas.microsoft.com/office/drawing/2014/main" id="{CA258707-14CB-4873-A039-8DED7902541B}"/>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2" name="Rectangle: Rounded Corners 21">
            <a:extLst>
              <a:ext uri="{FF2B5EF4-FFF2-40B4-BE49-F238E27FC236}">
                <a16:creationId xmlns:a16="http://schemas.microsoft.com/office/drawing/2014/main" id="{6C46C97D-8C64-4E7E-A0EF-20471114F627}"/>
              </a:ext>
            </a:extLst>
          </p:cNvPr>
          <p:cNvSpPr/>
          <p:nvPr/>
        </p:nvSpPr>
        <p:spPr>
          <a:xfrm>
            <a:off x="130627" y="1172316"/>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3" name="Rectangle: Rounded Corners 22">
            <a:extLst>
              <a:ext uri="{FF2B5EF4-FFF2-40B4-BE49-F238E27FC236}">
                <a16:creationId xmlns:a16="http://schemas.microsoft.com/office/drawing/2014/main" id="{BD3B0A80-FA33-44A5-82C5-507BB6A9AA01}"/>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4" name="Rectangle: Rounded Corners 23">
            <a:extLst>
              <a:ext uri="{FF2B5EF4-FFF2-40B4-BE49-F238E27FC236}">
                <a16:creationId xmlns:a16="http://schemas.microsoft.com/office/drawing/2014/main" id="{FE11691D-B181-49E4-9503-4DED26F7646C}"/>
              </a:ext>
            </a:extLst>
          </p:cNvPr>
          <p:cNvSpPr/>
          <p:nvPr/>
        </p:nvSpPr>
        <p:spPr>
          <a:xfrm>
            <a:off x="130627" y="2265832"/>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5" name="Rectangle: Rounded Corners 24">
            <a:extLst>
              <a:ext uri="{FF2B5EF4-FFF2-40B4-BE49-F238E27FC236}">
                <a16:creationId xmlns:a16="http://schemas.microsoft.com/office/drawing/2014/main" id="{740AE9BF-5536-4ED1-A19A-94CAB4ADD232}"/>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6" name="Rectangle: Rounded Corners 25">
            <a:extLst>
              <a:ext uri="{FF2B5EF4-FFF2-40B4-BE49-F238E27FC236}">
                <a16:creationId xmlns:a16="http://schemas.microsoft.com/office/drawing/2014/main" id="{8834A15F-6E6A-4B95-8D02-73BF083CACD1}"/>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7" name="Rectangle: Rounded Corners 26">
            <a:extLst>
              <a:ext uri="{FF2B5EF4-FFF2-40B4-BE49-F238E27FC236}">
                <a16:creationId xmlns:a16="http://schemas.microsoft.com/office/drawing/2014/main" id="{D50F66D3-B1B7-48E6-8174-A3999AEEB4F0}"/>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8" name="Rectangle: Rounded Corners 27">
            <a:extLst>
              <a:ext uri="{FF2B5EF4-FFF2-40B4-BE49-F238E27FC236}">
                <a16:creationId xmlns:a16="http://schemas.microsoft.com/office/drawing/2014/main" id="{CE3CB667-E5EB-4199-A473-11457B9A61BF}"/>
              </a:ext>
            </a:extLst>
          </p:cNvPr>
          <p:cNvSpPr/>
          <p:nvPr/>
        </p:nvSpPr>
        <p:spPr>
          <a:xfrm>
            <a:off x="130627" y="4490895"/>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29" name="Rectangle: Rounded Corners 28">
            <a:extLst>
              <a:ext uri="{FF2B5EF4-FFF2-40B4-BE49-F238E27FC236}">
                <a16:creationId xmlns:a16="http://schemas.microsoft.com/office/drawing/2014/main" id="{1BDF5494-5AF1-4963-8C9E-A28E4D79A301}"/>
              </a:ext>
            </a:extLst>
          </p:cNvPr>
          <p:cNvSpPr/>
          <p:nvPr/>
        </p:nvSpPr>
        <p:spPr>
          <a:xfrm>
            <a:off x="130627" y="504723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30" name="Rectangle: Rounded Corners 29">
            <a:extLst>
              <a:ext uri="{FF2B5EF4-FFF2-40B4-BE49-F238E27FC236}">
                <a16:creationId xmlns:a16="http://schemas.microsoft.com/office/drawing/2014/main" id="{572424C7-1503-416E-8B8C-34F411268FDC}"/>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31" name="Rectangle: Rounded Corners 30">
            <a:extLst>
              <a:ext uri="{FF2B5EF4-FFF2-40B4-BE49-F238E27FC236}">
                <a16:creationId xmlns:a16="http://schemas.microsoft.com/office/drawing/2014/main" id="{6F4F093D-4462-4809-B7F4-FD4B5267E8ED}"/>
              </a:ext>
            </a:extLst>
          </p:cNvPr>
          <p:cNvSpPr/>
          <p:nvPr/>
        </p:nvSpPr>
        <p:spPr>
          <a:xfrm>
            <a:off x="130627" y="6162709"/>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pic>
        <p:nvPicPr>
          <p:cNvPr id="3" name="Picture 2">
            <a:extLst>
              <a:ext uri="{FF2B5EF4-FFF2-40B4-BE49-F238E27FC236}">
                <a16:creationId xmlns:a16="http://schemas.microsoft.com/office/drawing/2014/main" id="{EF412B7C-5B4E-48EB-B8ED-046AFCCE8CA9}"/>
              </a:ext>
            </a:extLst>
          </p:cNvPr>
          <p:cNvPicPr>
            <a:picLocks noChangeAspect="1"/>
          </p:cNvPicPr>
          <p:nvPr/>
        </p:nvPicPr>
        <p:blipFill>
          <a:blip r:embed="rId2"/>
          <a:stretch>
            <a:fillRect/>
          </a:stretch>
        </p:blipFill>
        <p:spPr>
          <a:xfrm>
            <a:off x="3160521" y="922112"/>
            <a:ext cx="5870957" cy="5736833"/>
          </a:xfrm>
          <a:prstGeom prst="rect">
            <a:avLst/>
          </a:prstGeom>
        </p:spPr>
      </p:pic>
      <p:pic>
        <p:nvPicPr>
          <p:cNvPr id="5" name="Picture 4">
            <a:extLst>
              <a:ext uri="{FF2B5EF4-FFF2-40B4-BE49-F238E27FC236}">
                <a16:creationId xmlns:a16="http://schemas.microsoft.com/office/drawing/2014/main" id="{C6AA225E-77C6-426E-A1D3-D9E3B90FB2AB}"/>
              </a:ext>
            </a:extLst>
          </p:cNvPr>
          <p:cNvPicPr>
            <a:picLocks noChangeAspect="1"/>
          </p:cNvPicPr>
          <p:nvPr/>
        </p:nvPicPr>
        <p:blipFill>
          <a:blip r:embed="rId3"/>
          <a:stretch>
            <a:fillRect/>
          </a:stretch>
        </p:blipFill>
        <p:spPr>
          <a:xfrm>
            <a:off x="8939950" y="2866012"/>
            <a:ext cx="3121423" cy="1530229"/>
          </a:xfrm>
          <a:prstGeom prst="rect">
            <a:avLst/>
          </a:prstGeom>
        </p:spPr>
      </p:pic>
    </p:spTree>
    <p:extLst>
      <p:ext uri="{BB962C8B-B14F-4D97-AF65-F5344CB8AC3E}">
        <p14:creationId xmlns:p14="http://schemas.microsoft.com/office/powerpoint/2010/main" val="2156591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8000" y="78800"/>
            <a:ext cx="9144000" cy="622168"/>
          </a:xfrm>
        </p:spPr>
        <p:txBody>
          <a:bodyPr>
            <a:normAutofit/>
          </a:bodyPr>
          <a:lstStyle/>
          <a:p>
            <a:r>
              <a:rPr lang="en-US" sz="3200" b="1" dirty="0">
                <a:solidFill>
                  <a:srgbClr val="FF0000"/>
                </a:solidFill>
                <a:latin typeface="Arial" panose="020B0604020202020204" pitchFamily="34" charset="0"/>
                <a:cs typeface="Arial" panose="020B0604020202020204" pitchFamily="34" charset="0"/>
              </a:rPr>
              <a:t>Transforming Data</a:t>
            </a:r>
          </a:p>
        </p:txBody>
      </p:sp>
      <p:sp>
        <p:nvSpPr>
          <p:cNvPr id="21" name="Rectangle: Rounded Corners 20">
            <a:extLst>
              <a:ext uri="{FF2B5EF4-FFF2-40B4-BE49-F238E27FC236}">
                <a16:creationId xmlns:a16="http://schemas.microsoft.com/office/drawing/2014/main" id="{16834EC1-FE8A-4CFB-8679-7158EA9267DB}"/>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22" name="Rectangle: Rounded Corners 21">
            <a:extLst>
              <a:ext uri="{FF2B5EF4-FFF2-40B4-BE49-F238E27FC236}">
                <a16:creationId xmlns:a16="http://schemas.microsoft.com/office/drawing/2014/main" id="{20F60EDC-FAAB-43CA-BFB0-327487197682}"/>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3" name="Rectangle: Rounded Corners 22">
            <a:extLst>
              <a:ext uri="{FF2B5EF4-FFF2-40B4-BE49-F238E27FC236}">
                <a16:creationId xmlns:a16="http://schemas.microsoft.com/office/drawing/2014/main" id="{23A41AC6-33C3-4061-A6AA-27C359A03D59}"/>
              </a:ext>
            </a:extLst>
          </p:cNvPr>
          <p:cNvSpPr/>
          <p:nvPr/>
        </p:nvSpPr>
        <p:spPr>
          <a:xfrm>
            <a:off x="130627" y="1172316"/>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4" name="Rectangle: Rounded Corners 23">
            <a:extLst>
              <a:ext uri="{FF2B5EF4-FFF2-40B4-BE49-F238E27FC236}">
                <a16:creationId xmlns:a16="http://schemas.microsoft.com/office/drawing/2014/main" id="{25F364A2-F147-42C7-BB76-BD308A4F0285}"/>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5" name="Rectangle: Rounded Corners 24">
            <a:extLst>
              <a:ext uri="{FF2B5EF4-FFF2-40B4-BE49-F238E27FC236}">
                <a16:creationId xmlns:a16="http://schemas.microsoft.com/office/drawing/2014/main" id="{36F21B6B-97B5-4338-8CE9-F5FA330869D1}"/>
              </a:ext>
            </a:extLst>
          </p:cNvPr>
          <p:cNvSpPr/>
          <p:nvPr/>
        </p:nvSpPr>
        <p:spPr>
          <a:xfrm>
            <a:off x="130627" y="2265832"/>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6" name="Rectangle: Rounded Corners 25">
            <a:extLst>
              <a:ext uri="{FF2B5EF4-FFF2-40B4-BE49-F238E27FC236}">
                <a16:creationId xmlns:a16="http://schemas.microsoft.com/office/drawing/2014/main" id="{2AF61ABC-9B22-4537-8359-C7710990ABA9}"/>
              </a:ext>
            </a:extLst>
          </p:cNvPr>
          <p:cNvSpPr/>
          <p:nvPr/>
        </p:nvSpPr>
        <p:spPr>
          <a:xfrm>
            <a:off x="130627" y="2812590"/>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7" name="Rectangle: Rounded Corners 26">
            <a:extLst>
              <a:ext uri="{FF2B5EF4-FFF2-40B4-BE49-F238E27FC236}">
                <a16:creationId xmlns:a16="http://schemas.microsoft.com/office/drawing/2014/main" id="{7B281E1D-8CC1-47E0-818C-9F59D7266AF0}"/>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8" name="Rectangle: Rounded Corners 27">
            <a:extLst>
              <a:ext uri="{FF2B5EF4-FFF2-40B4-BE49-F238E27FC236}">
                <a16:creationId xmlns:a16="http://schemas.microsoft.com/office/drawing/2014/main" id="{3E8C3333-BB5E-4673-8EB5-EF69263998B8}"/>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9" name="Rectangle: Rounded Corners 28">
            <a:extLst>
              <a:ext uri="{FF2B5EF4-FFF2-40B4-BE49-F238E27FC236}">
                <a16:creationId xmlns:a16="http://schemas.microsoft.com/office/drawing/2014/main" id="{C7B0A407-28EA-4964-8B52-38EEE0BE1911}"/>
              </a:ext>
            </a:extLst>
          </p:cNvPr>
          <p:cNvSpPr/>
          <p:nvPr/>
        </p:nvSpPr>
        <p:spPr>
          <a:xfrm>
            <a:off x="130627" y="4490895"/>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30" name="Rectangle: Rounded Corners 29">
            <a:extLst>
              <a:ext uri="{FF2B5EF4-FFF2-40B4-BE49-F238E27FC236}">
                <a16:creationId xmlns:a16="http://schemas.microsoft.com/office/drawing/2014/main" id="{2043FC3D-DD58-4B49-B742-5122EC41731F}"/>
              </a:ext>
            </a:extLst>
          </p:cNvPr>
          <p:cNvSpPr/>
          <p:nvPr/>
        </p:nvSpPr>
        <p:spPr>
          <a:xfrm>
            <a:off x="130627" y="504723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31" name="Rectangle: Rounded Corners 30">
            <a:extLst>
              <a:ext uri="{FF2B5EF4-FFF2-40B4-BE49-F238E27FC236}">
                <a16:creationId xmlns:a16="http://schemas.microsoft.com/office/drawing/2014/main" id="{DA8F408D-91BD-425F-AED9-0EE92A2D99B0}"/>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32" name="Rectangle: Rounded Corners 31">
            <a:extLst>
              <a:ext uri="{FF2B5EF4-FFF2-40B4-BE49-F238E27FC236}">
                <a16:creationId xmlns:a16="http://schemas.microsoft.com/office/drawing/2014/main" id="{7BC3ABBE-C0C4-4C94-A2F7-AA116F77B98D}"/>
              </a:ext>
            </a:extLst>
          </p:cNvPr>
          <p:cNvSpPr/>
          <p:nvPr/>
        </p:nvSpPr>
        <p:spPr>
          <a:xfrm>
            <a:off x="130627" y="6162709"/>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sp>
        <p:nvSpPr>
          <p:cNvPr id="17" name="Rectangle: Rounded Corners 16">
            <a:extLst>
              <a:ext uri="{FF2B5EF4-FFF2-40B4-BE49-F238E27FC236}">
                <a16:creationId xmlns:a16="http://schemas.microsoft.com/office/drawing/2014/main" id="{64238C93-8AA0-4E1E-B6EA-0EA9EE501611}"/>
              </a:ext>
            </a:extLst>
          </p:cNvPr>
          <p:cNvSpPr/>
          <p:nvPr/>
        </p:nvSpPr>
        <p:spPr>
          <a:xfrm>
            <a:off x="2919626" y="1588657"/>
            <a:ext cx="4622078" cy="98468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Separating</a:t>
            </a:r>
          </a:p>
          <a:p>
            <a:pPr algn="ctr"/>
            <a:r>
              <a:rPr lang="en-US" sz="2400" b="1" dirty="0"/>
              <a:t>Response Variable and Feature</a:t>
            </a:r>
            <a:endParaRPr lang="en-US" sz="2400" dirty="0"/>
          </a:p>
        </p:txBody>
      </p:sp>
      <p:sp>
        <p:nvSpPr>
          <p:cNvPr id="18" name="Rectangle: Rounded Corners 17">
            <a:extLst>
              <a:ext uri="{FF2B5EF4-FFF2-40B4-BE49-F238E27FC236}">
                <a16:creationId xmlns:a16="http://schemas.microsoft.com/office/drawing/2014/main" id="{624B60EF-4988-4B5F-9F04-FD0DAC033861}"/>
              </a:ext>
            </a:extLst>
          </p:cNvPr>
          <p:cNvSpPr/>
          <p:nvPr/>
        </p:nvSpPr>
        <p:spPr>
          <a:xfrm>
            <a:off x="2925708" y="2889768"/>
            <a:ext cx="4615996" cy="98468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Splitting Dataset</a:t>
            </a:r>
          </a:p>
          <a:p>
            <a:pPr algn="ctr"/>
            <a:r>
              <a:rPr lang="en-US" sz="2400" b="1" dirty="0"/>
              <a:t>into Training and Test Set</a:t>
            </a:r>
            <a:endParaRPr lang="en-US" sz="2400" dirty="0"/>
          </a:p>
        </p:txBody>
      </p:sp>
      <p:pic>
        <p:nvPicPr>
          <p:cNvPr id="3" name="Picture 2">
            <a:extLst>
              <a:ext uri="{FF2B5EF4-FFF2-40B4-BE49-F238E27FC236}">
                <a16:creationId xmlns:a16="http://schemas.microsoft.com/office/drawing/2014/main" id="{FA44F07A-15B2-4706-B200-20C753B0F086}"/>
              </a:ext>
            </a:extLst>
          </p:cNvPr>
          <p:cNvPicPr>
            <a:picLocks noChangeAspect="1"/>
          </p:cNvPicPr>
          <p:nvPr/>
        </p:nvPicPr>
        <p:blipFill>
          <a:blip r:embed="rId2"/>
          <a:stretch>
            <a:fillRect/>
          </a:stretch>
        </p:blipFill>
        <p:spPr>
          <a:xfrm>
            <a:off x="7633290" y="3111980"/>
            <a:ext cx="566977" cy="634039"/>
          </a:xfrm>
          <a:prstGeom prst="rect">
            <a:avLst/>
          </a:prstGeom>
        </p:spPr>
      </p:pic>
      <p:pic>
        <p:nvPicPr>
          <p:cNvPr id="5" name="Picture 4">
            <a:extLst>
              <a:ext uri="{FF2B5EF4-FFF2-40B4-BE49-F238E27FC236}">
                <a16:creationId xmlns:a16="http://schemas.microsoft.com/office/drawing/2014/main" id="{8614919E-B655-4645-9E99-781FDA850218}"/>
              </a:ext>
            </a:extLst>
          </p:cNvPr>
          <p:cNvPicPr>
            <a:picLocks noChangeAspect="1"/>
          </p:cNvPicPr>
          <p:nvPr/>
        </p:nvPicPr>
        <p:blipFill>
          <a:blip r:embed="rId2"/>
          <a:stretch>
            <a:fillRect/>
          </a:stretch>
        </p:blipFill>
        <p:spPr>
          <a:xfrm>
            <a:off x="7633290" y="1763982"/>
            <a:ext cx="566977" cy="634039"/>
          </a:xfrm>
          <a:prstGeom prst="rect">
            <a:avLst/>
          </a:prstGeom>
        </p:spPr>
      </p:pic>
      <p:sp>
        <p:nvSpPr>
          <p:cNvPr id="33" name="Rectangle: Rounded Corners 32">
            <a:extLst>
              <a:ext uri="{FF2B5EF4-FFF2-40B4-BE49-F238E27FC236}">
                <a16:creationId xmlns:a16="http://schemas.microsoft.com/office/drawing/2014/main" id="{EA138E81-B5C2-4BD9-91E8-F49CB832E3B6}"/>
              </a:ext>
            </a:extLst>
          </p:cNvPr>
          <p:cNvSpPr/>
          <p:nvPr/>
        </p:nvSpPr>
        <p:spPr>
          <a:xfrm>
            <a:off x="8291853" y="1719073"/>
            <a:ext cx="3643161" cy="723856"/>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X = df2['</a:t>
            </a:r>
            <a:r>
              <a:rPr lang="en-US" sz="2400" b="1" dirty="0" err="1"/>
              <a:t>clean_text</a:t>
            </a:r>
            <a:r>
              <a:rPr lang="en-US" sz="2400" b="1" dirty="0"/>
              <a:t>']</a:t>
            </a:r>
          </a:p>
          <a:p>
            <a:pPr algn="ctr"/>
            <a:r>
              <a:rPr lang="en-US" sz="2400" b="1" dirty="0"/>
              <a:t>y = df2['rating_class']</a:t>
            </a:r>
            <a:endParaRPr lang="en-US" sz="2400" dirty="0"/>
          </a:p>
        </p:txBody>
      </p:sp>
      <p:sp>
        <p:nvSpPr>
          <p:cNvPr id="34" name="Rectangle: Rounded Corners 33">
            <a:extLst>
              <a:ext uri="{FF2B5EF4-FFF2-40B4-BE49-F238E27FC236}">
                <a16:creationId xmlns:a16="http://schemas.microsoft.com/office/drawing/2014/main" id="{8815639C-B8FB-4806-97E2-A8A16221DDB4}"/>
              </a:ext>
            </a:extLst>
          </p:cNvPr>
          <p:cNvSpPr/>
          <p:nvPr/>
        </p:nvSpPr>
        <p:spPr>
          <a:xfrm>
            <a:off x="8291852" y="2953460"/>
            <a:ext cx="3643161" cy="792559"/>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Test Size = 25%</a:t>
            </a:r>
          </a:p>
          <a:p>
            <a:pPr algn="ctr"/>
            <a:r>
              <a:rPr lang="en-US" sz="2400" b="1" dirty="0"/>
              <a:t>Stratified Sampling</a:t>
            </a:r>
            <a:endParaRPr lang="en-US" sz="2400" dirty="0"/>
          </a:p>
        </p:txBody>
      </p:sp>
      <p:sp>
        <p:nvSpPr>
          <p:cNvPr id="35" name="Rectangle: Rounded Corners 34">
            <a:extLst>
              <a:ext uri="{FF2B5EF4-FFF2-40B4-BE49-F238E27FC236}">
                <a16:creationId xmlns:a16="http://schemas.microsoft.com/office/drawing/2014/main" id="{0C339CDA-422E-4310-AEC8-48CB388AB2BF}"/>
              </a:ext>
            </a:extLst>
          </p:cNvPr>
          <p:cNvSpPr/>
          <p:nvPr/>
        </p:nvSpPr>
        <p:spPr>
          <a:xfrm>
            <a:off x="8005011" y="4394914"/>
            <a:ext cx="3930002" cy="102731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a:p>
            <a:pPr algn="ctr"/>
            <a:r>
              <a:rPr lang="en-US" sz="2400" b="1" dirty="0"/>
              <a:t>     Train Set Shape : (18381,)</a:t>
            </a:r>
          </a:p>
          <a:p>
            <a:pPr algn="ctr"/>
            <a:r>
              <a:rPr lang="en-US" sz="2400" b="1" dirty="0"/>
              <a:t>Test Set Shape	 : (6128,)</a:t>
            </a:r>
          </a:p>
          <a:p>
            <a:pPr algn="ctr"/>
            <a:endParaRPr lang="en-US" sz="2400" dirty="0"/>
          </a:p>
        </p:txBody>
      </p:sp>
      <p:pic>
        <p:nvPicPr>
          <p:cNvPr id="8" name="Picture 7">
            <a:extLst>
              <a:ext uri="{FF2B5EF4-FFF2-40B4-BE49-F238E27FC236}">
                <a16:creationId xmlns:a16="http://schemas.microsoft.com/office/drawing/2014/main" id="{3F31C90E-543C-4763-A618-FBFEF42F827B}"/>
              </a:ext>
            </a:extLst>
          </p:cNvPr>
          <p:cNvPicPr>
            <a:picLocks noChangeAspect="1"/>
          </p:cNvPicPr>
          <p:nvPr/>
        </p:nvPicPr>
        <p:blipFill>
          <a:blip r:embed="rId3"/>
          <a:stretch>
            <a:fillRect/>
          </a:stretch>
        </p:blipFill>
        <p:spPr>
          <a:xfrm>
            <a:off x="3642436" y="4190879"/>
            <a:ext cx="3548180" cy="2231329"/>
          </a:xfrm>
          <a:prstGeom prst="rect">
            <a:avLst/>
          </a:prstGeom>
        </p:spPr>
      </p:pic>
    </p:spTree>
    <p:extLst>
      <p:ext uri="{BB962C8B-B14F-4D97-AF65-F5344CB8AC3E}">
        <p14:creationId xmlns:p14="http://schemas.microsoft.com/office/powerpoint/2010/main" val="3259589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200400" y="49827"/>
            <a:ext cx="9144000" cy="622168"/>
          </a:xfrm>
        </p:spPr>
        <p:txBody>
          <a:bodyPr>
            <a:normAutofit/>
          </a:bodyPr>
          <a:lstStyle/>
          <a:p>
            <a:r>
              <a:rPr lang="en-US" sz="3200" b="1" dirty="0">
                <a:solidFill>
                  <a:srgbClr val="FF0000"/>
                </a:solidFill>
                <a:latin typeface="Arial" panose="020B0604020202020204" pitchFamily="34" charset="0"/>
                <a:cs typeface="Arial" panose="020B0604020202020204" pitchFamily="34" charset="0"/>
              </a:rPr>
              <a:t>Problem Definition</a:t>
            </a:r>
          </a:p>
        </p:txBody>
      </p:sp>
      <p:sp>
        <p:nvSpPr>
          <p:cNvPr id="17" name="Rectangle: Rounded Corners 16">
            <a:extLst>
              <a:ext uri="{FF2B5EF4-FFF2-40B4-BE49-F238E27FC236}">
                <a16:creationId xmlns:a16="http://schemas.microsoft.com/office/drawing/2014/main" id="{F3FA04AC-2C34-4B44-831A-DA81B0F50C77}"/>
              </a:ext>
            </a:extLst>
          </p:cNvPr>
          <p:cNvSpPr/>
          <p:nvPr/>
        </p:nvSpPr>
        <p:spPr>
          <a:xfrm>
            <a:off x="130627" y="78800"/>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18" name="Rectangle: Rounded Corners 17">
            <a:extLst>
              <a:ext uri="{FF2B5EF4-FFF2-40B4-BE49-F238E27FC236}">
                <a16:creationId xmlns:a16="http://schemas.microsoft.com/office/drawing/2014/main" id="{A59CBE03-EF80-4C69-8CA2-241242F580AB}"/>
              </a:ext>
            </a:extLst>
          </p:cNvPr>
          <p:cNvSpPr/>
          <p:nvPr/>
        </p:nvSpPr>
        <p:spPr>
          <a:xfrm>
            <a:off x="130627" y="653267"/>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19" name="Rectangle: Rounded Corners 18">
            <a:extLst>
              <a:ext uri="{FF2B5EF4-FFF2-40B4-BE49-F238E27FC236}">
                <a16:creationId xmlns:a16="http://schemas.microsoft.com/office/drawing/2014/main" id="{A2A88F58-D885-4D3E-9D00-9CA62CEE25C2}"/>
              </a:ext>
            </a:extLst>
          </p:cNvPr>
          <p:cNvSpPr/>
          <p:nvPr/>
        </p:nvSpPr>
        <p:spPr>
          <a:xfrm>
            <a:off x="130627" y="1172316"/>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0" name="Rectangle: Rounded Corners 19">
            <a:extLst>
              <a:ext uri="{FF2B5EF4-FFF2-40B4-BE49-F238E27FC236}">
                <a16:creationId xmlns:a16="http://schemas.microsoft.com/office/drawing/2014/main" id="{831931C5-8EB4-42C2-8CB6-0199E4959FE5}"/>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1" name="Rectangle: Rounded Corners 20">
            <a:extLst>
              <a:ext uri="{FF2B5EF4-FFF2-40B4-BE49-F238E27FC236}">
                <a16:creationId xmlns:a16="http://schemas.microsoft.com/office/drawing/2014/main" id="{6B8EDCBA-2072-4778-921C-F3DB414F3DD5}"/>
              </a:ext>
            </a:extLst>
          </p:cNvPr>
          <p:cNvSpPr/>
          <p:nvPr/>
        </p:nvSpPr>
        <p:spPr>
          <a:xfrm>
            <a:off x="130627" y="2265832"/>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2" name="Rectangle: Rounded Corners 21">
            <a:extLst>
              <a:ext uri="{FF2B5EF4-FFF2-40B4-BE49-F238E27FC236}">
                <a16:creationId xmlns:a16="http://schemas.microsoft.com/office/drawing/2014/main" id="{D6CAD4B5-9D84-4D0F-8596-C65D9663FD9C}"/>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3" name="Rectangle: Rounded Corners 22">
            <a:extLst>
              <a:ext uri="{FF2B5EF4-FFF2-40B4-BE49-F238E27FC236}">
                <a16:creationId xmlns:a16="http://schemas.microsoft.com/office/drawing/2014/main" id="{26DAFF15-F201-4C36-B64C-53A6673B1D19}"/>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4" name="Rectangle: Rounded Corners 23">
            <a:extLst>
              <a:ext uri="{FF2B5EF4-FFF2-40B4-BE49-F238E27FC236}">
                <a16:creationId xmlns:a16="http://schemas.microsoft.com/office/drawing/2014/main" id="{A28892A5-58B5-470E-B1A7-68B760FE4097}"/>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5" name="Rectangle: Rounded Corners 24">
            <a:extLst>
              <a:ext uri="{FF2B5EF4-FFF2-40B4-BE49-F238E27FC236}">
                <a16:creationId xmlns:a16="http://schemas.microsoft.com/office/drawing/2014/main" id="{4F670676-6D31-45D4-8BE3-4DE084A54001}"/>
              </a:ext>
            </a:extLst>
          </p:cNvPr>
          <p:cNvSpPr/>
          <p:nvPr/>
        </p:nvSpPr>
        <p:spPr>
          <a:xfrm>
            <a:off x="130627" y="4490895"/>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26" name="Rectangle: Rounded Corners 25">
            <a:extLst>
              <a:ext uri="{FF2B5EF4-FFF2-40B4-BE49-F238E27FC236}">
                <a16:creationId xmlns:a16="http://schemas.microsoft.com/office/drawing/2014/main" id="{32F9897E-4BE3-4672-A02B-1DC4F8B21E9E}"/>
              </a:ext>
            </a:extLst>
          </p:cNvPr>
          <p:cNvSpPr/>
          <p:nvPr/>
        </p:nvSpPr>
        <p:spPr>
          <a:xfrm>
            <a:off x="130627" y="504723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27" name="Rectangle: Rounded Corners 26">
            <a:extLst>
              <a:ext uri="{FF2B5EF4-FFF2-40B4-BE49-F238E27FC236}">
                <a16:creationId xmlns:a16="http://schemas.microsoft.com/office/drawing/2014/main" id="{36CC4F3D-56E9-4771-B8FF-7272DEB55297}"/>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28" name="Rectangle: Rounded Corners 27">
            <a:extLst>
              <a:ext uri="{FF2B5EF4-FFF2-40B4-BE49-F238E27FC236}">
                <a16:creationId xmlns:a16="http://schemas.microsoft.com/office/drawing/2014/main" id="{6AF44F57-A557-4E1D-B5DC-80DD77B575DC}"/>
              </a:ext>
            </a:extLst>
          </p:cNvPr>
          <p:cNvSpPr/>
          <p:nvPr/>
        </p:nvSpPr>
        <p:spPr>
          <a:xfrm>
            <a:off x="130627" y="6162709"/>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pic>
        <p:nvPicPr>
          <p:cNvPr id="5" name="Picture 4">
            <a:extLst>
              <a:ext uri="{FF2B5EF4-FFF2-40B4-BE49-F238E27FC236}">
                <a16:creationId xmlns:a16="http://schemas.microsoft.com/office/drawing/2014/main" id="{F01F07C8-BFA6-468F-980C-7189935ADECE}"/>
              </a:ext>
            </a:extLst>
          </p:cNvPr>
          <p:cNvPicPr>
            <a:picLocks noChangeAspect="1"/>
          </p:cNvPicPr>
          <p:nvPr/>
        </p:nvPicPr>
        <p:blipFill>
          <a:blip r:embed="rId2"/>
          <a:stretch>
            <a:fillRect/>
          </a:stretch>
        </p:blipFill>
        <p:spPr>
          <a:xfrm>
            <a:off x="3136232" y="901385"/>
            <a:ext cx="4712616" cy="2908044"/>
          </a:xfrm>
          <a:prstGeom prst="rect">
            <a:avLst/>
          </a:prstGeom>
        </p:spPr>
      </p:pic>
      <p:pic>
        <p:nvPicPr>
          <p:cNvPr id="6" name="Picture 5">
            <a:extLst>
              <a:ext uri="{FF2B5EF4-FFF2-40B4-BE49-F238E27FC236}">
                <a16:creationId xmlns:a16="http://schemas.microsoft.com/office/drawing/2014/main" id="{3A6B9179-2987-4F25-9117-B26578CBE278}"/>
              </a:ext>
            </a:extLst>
          </p:cNvPr>
          <p:cNvPicPr>
            <a:picLocks noChangeAspect="1"/>
          </p:cNvPicPr>
          <p:nvPr/>
        </p:nvPicPr>
        <p:blipFill>
          <a:blip r:embed="rId3"/>
          <a:stretch>
            <a:fillRect/>
          </a:stretch>
        </p:blipFill>
        <p:spPr>
          <a:xfrm>
            <a:off x="8416988" y="901385"/>
            <a:ext cx="3346994" cy="2908044"/>
          </a:xfrm>
          <a:prstGeom prst="rect">
            <a:avLst/>
          </a:prstGeom>
        </p:spPr>
      </p:pic>
      <p:pic>
        <p:nvPicPr>
          <p:cNvPr id="7" name="Picture 6">
            <a:extLst>
              <a:ext uri="{FF2B5EF4-FFF2-40B4-BE49-F238E27FC236}">
                <a16:creationId xmlns:a16="http://schemas.microsoft.com/office/drawing/2014/main" id="{1F9A7FB9-820E-4E74-AD35-EFEB972DC1BE}"/>
              </a:ext>
            </a:extLst>
          </p:cNvPr>
          <p:cNvPicPr>
            <a:picLocks noChangeAspect="1"/>
          </p:cNvPicPr>
          <p:nvPr/>
        </p:nvPicPr>
        <p:blipFill>
          <a:blip r:embed="rId4"/>
          <a:stretch>
            <a:fillRect/>
          </a:stretch>
        </p:blipFill>
        <p:spPr>
          <a:xfrm>
            <a:off x="5225455" y="4360594"/>
            <a:ext cx="4865030" cy="2158171"/>
          </a:xfrm>
          <a:prstGeom prst="rect">
            <a:avLst/>
          </a:prstGeom>
        </p:spPr>
      </p:pic>
    </p:spTree>
    <p:extLst>
      <p:ext uri="{BB962C8B-B14F-4D97-AF65-F5344CB8AC3E}">
        <p14:creationId xmlns:p14="http://schemas.microsoft.com/office/powerpoint/2010/main" val="924483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8000" y="78800"/>
            <a:ext cx="9144000" cy="622168"/>
          </a:xfrm>
        </p:spPr>
        <p:txBody>
          <a:bodyPr>
            <a:normAutofit/>
          </a:bodyPr>
          <a:lstStyle/>
          <a:p>
            <a:r>
              <a:rPr lang="en-US" sz="3200" b="1" dirty="0">
                <a:solidFill>
                  <a:srgbClr val="FF0000"/>
                </a:solidFill>
                <a:latin typeface="Arial" panose="020B0604020202020204" pitchFamily="34" charset="0"/>
                <a:cs typeface="Arial" panose="020B0604020202020204" pitchFamily="34" charset="0"/>
              </a:rPr>
              <a:t>Selecting the Right Evaluation Metric</a:t>
            </a:r>
          </a:p>
        </p:txBody>
      </p:sp>
      <p:sp>
        <p:nvSpPr>
          <p:cNvPr id="21" name="Rectangle: Rounded Corners 20">
            <a:extLst>
              <a:ext uri="{FF2B5EF4-FFF2-40B4-BE49-F238E27FC236}">
                <a16:creationId xmlns:a16="http://schemas.microsoft.com/office/drawing/2014/main" id="{16834EC1-FE8A-4CFB-8679-7158EA9267DB}"/>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22" name="Rectangle: Rounded Corners 21">
            <a:extLst>
              <a:ext uri="{FF2B5EF4-FFF2-40B4-BE49-F238E27FC236}">
                <a16:creationId xmlns:a16="http://schemas.microsoft.com/office/drawing/2014/main" id="{20F60EDC-FAAB-43CA-BFB0-327487197682}"/>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3" name="Rectangle: Rounded Corners 22">
            <a:extLst>
              <a:ext uri="{FF2B5EF4-FFF2-40B4-BE49-F238E27FC236}">
                <a16:creationId xmlns:a16="http://schemas.microsoft.com/office/drawing/2014/main" id="{23A41AC6-33C3-4061-A6AA-27C359A03D59}"/>
              </a:ext>
            </a:extLst>
          </p:cNvPr>
          <p:cNvSpPr/>
          <p:nvPr/>
        </p:nvSpPr>
        <p:spPr>
          <a:xfrm>
            <a:off x="130627" y="1172316"/>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4" name="Rectangle: Rounded Corners 23">
            <a:extLst>
              <a:ext uri="{FF2B5EF4-FFF2-40B4-BE49-F238E27FC236}">
                <a16:creationId xmlns:a16="http://schemas.microsoft.com/office/drawing/2014/main" id="{25F364A2-F147-42C7-BB76-BD308A4F0285}"/>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5" name="Rectangle: Rounded Corners 24">
            <a:extLst>
              <a:ext uri="{FF2B5EF4-FFF2-40B4-BE49-F238E27FC236}">
                <a16:creationId xmlns:a16="http://schemas.microsoft.com/office/drawing/2014/main" id="{36F21B6B-97B5-4338-8CE9-F5FA330869D1}"/>
              </a:ext>
            </a:extLst>
          </p:cNvPr>
          <p:cNvSpPr/>
          <p:nvPr/>
        </p:nvSpPr>
        <p:spPr>
          <a:xfrm>
            <a:off x="130627" y="2265832"/>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6" name="Rectangle: Rounded Corners 25">
            <a:extLst>
              <a:ext uri="{FF2B5EF4-FFF2-40B4-BE49-F238E27FC236}">
                <a16:creationId xmlns:a16="http://schemas.microsoft.com/office/drawing/2014/main" id="{2AF61ABC-9B22-4537-8359-C7710990ABA9}"/>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7" name="Rectangle: Rounded Corners 26">
            <a:extLst>
              <a:ext uri="{FF2B5EF4-FFF2-40B4-BE49-F238E27FC236}">
                <a16:creationId xmlns:a16="http://schemas.microsoft.com/office/drawing/2014/main" id="{7B281E1D-8CC1-47E0-818C-9F59D7266AF0}"/>
              </a:ext>
            </a:extLst>
          </p:cNvPr>
          <p:cNvSpPr/>
          <p:nvPr/>
        </p:nvSpPr>
        <p:spPr>
          <a:xfrm>
            <a:off x="130627" y="3387799"/>
            <a:ext cx="2697414" cy="4866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8" name="Rectangle: Rounded Corners 27">
            <a:extLst>
              <a:ext uri="{FF2B5EF4-FFF2-40B4-BE49-F238E27FC236}">
                <a16:creationId xmlns:a16="http://schemas.microsoft.com/office/drawing/2014/main" id="{3E8C3333-BB5E-4673-8EB5-EF69263998B8}"/>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9" name="Rectangle: Rounded Corners 28">
            <a:extLst>
              <a:ext uri="{FF2B5EF4-FFF2-40B4-BE49-F238E27FC236}">
                <a16:creationId xmlns:a16="http://schemas.microsoft.com/office/drawing/2014/main" id="{C7B0A407-28EA-4964-8B52-38EEE0BE1911}"/>
              </a:ext>
            </a:extLst>
          </p:cNvPr>
          <p:cNvSpPr/>
          <p:nvPr/>
        </p:nvSpPr>
        <p:spPr>
          <a:xfrm>
            <a:off x="130627" y="4490895"/>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30" name="Rectangle: Rounded Corners 29">
            <a:extLst>
              <a:ext uri="{FF2B5EF4-FFF2-40B4-BE49-F238E27FC236}">
                <a16:creationId xmlns:a16="http://schemas.microsoft.com/office/drawing/2014/main" id="{2043FC3D-DD58-4B49-B742-5122EC41731F}"/>
              </a:ext>
            </a:extLst>
          </p:cNvPr>
          <p:cNvSpPr/>
          <p:nvPr/>
        </p:nvSpPr>
        <p:spPr>
          <a:xfrm>
            <a:off x="130627" y="504723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31" name="Rectangle: Rounded Corners 30">
            <a:extLst>
              <a:ext uri="{FF2B5EF4-FFF2-40B4-BE49-F238E27FC236}">
                <a16:creationId xmlns:a16="http://schemas.microsoft.com/office/drawing/2014/main" id="{DA8F408D-91BD-425F-AED9-0EE92A2D99B0}"/>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32" name="Rectangle: Rounded Corners 31">
            <a:extLst>
              <a:ext uri="{FF2B5EF4-FFF2-40B4-BE49-F238E27FC236}">
                <a16:creationId xmlns:a16="http://schemas.microsoft.com/office/drawing/2014/main" id="{7BC3ABBE-C0C4-4C94-A2F7-AA116F77B98D}"/>
              </a:ext>
            </a:extLst>
          </p:cNvPr>
          <p:cNvSpPr/>
          <p:nvPr/>
        </p:nvSpPr>
        <p:spPr>
          <a:xfrm>
            <a:off x="130627" y="6162709"/>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pic>
        <p:nvPicPr>
          <p:cNvPr id="3" name="Picture 2">
            <a:extLst>
              <a:ext uri="{FF2B5EF4-FFF2-40B4-BE49-F238E27FC236}">
                <a16:creationId xmlns:a16="http://schemas.microsoft.com/office/drawing/2014/main" id="{3CCD0B26-64D5-44D2-8746-804C0834C211}"/>
              </a:ext>
            </a:extLst>
          </p:cNvPr>
          <p:cNvPicPr>
            <a:picLocks noChangeAspect="1"/>
          </p:cNvPicPr>
          <p:nvPr/>
        </p:nvPicPr>
        <p:blipFill>
          <a:blip r:embed="rId2"/>
          <a:stretch>
            <a:fillRect/>
          </a:stretch>
        </p:blipFill>
        <p:spPr>
          <a:xfrm>
            <a:off x="4989038" y="4807150"/>
            <a:ext cx="5584516" cy="1601713"/>
          </a:xfrm>
          <a:prstGeom prst="rect">
            <a:avLst/>
          </a:prstGeom>
        </p:spPr>
      </p:pic>
      <p:pic>
        <p:nvPicPr>
          <p:cNvPr id="4" name="Picture 3">
            <a:extLst>
              <a:ext uri="{FF2B5EF4-FFF2-40B4-BE49-F238E27FC236}">
                <a16:creationId xmlns:a16="http://schemas.microsoft.com/office/drawing/2014/main" id="{733250BD-DD4E-470C-9750-F4229DA2A47A}"/>
              </a:ext>
            </a:extLst>
          </p:cNvPr>
          <p:cNvPicPr>
            <a:picLocks noChangeAspect="1"/>
          </p:cNvPicPr>
          <p:nvPr/>
        </p:nvPicPr>
        <p:blipFill>
          <a:blip r:embed="rId3"/>
          <a:stretch>
            <a:fillRect/>
          </a:stretch>
        </p:blipFill>
        <p:spPr>
          <a:xfrm>
            <a:off x="4989038" y="1006366"/>
            <a:ext cx="5355152" cy="3424427"/>
          </a:xfrm>
          <a:prstGeom prst="rect">
            <a:avLst/>
          </a:prstGeom>
        </p:spPr>
      </p:pic>
    </p:spTree>
    <p:extLst>
      <p:ext uri="{BB962C8B-B14F-4D97-AF65-F5344CB8AC3E}">
        <p14:creationId xmlns:p14="http://schemas.microsoft.com/office/powerpoint/2010/main" val="3175312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8000" y="78800"/>
            <a:ext cx="9144000" cy="622168"/>
          </a:xfrm>
        </p:spPr>
        <p:txBody>
          <a:bodyPr>
            <a:normAutofit/>
          </a:bodyPr>
          <a:lstStyle/>
          <a:p>
            <a:r>
              <a:rPr lang="en-US" sz="3200" b="1" dirty="0">
                <a:solidFill>
                  <a:srgbClr val="FF0000"/>
                </a:solidFill>
                <a:latin typeface="Arial" panose="020B0604020202020204" pitchFamily="34" charset="0"/>
                <a:cs typeface="Arial" panose="020B0604020202020204" pitchFamily="34" charset="0"/>
              </a:rPr>
              <a:t>Apply Vectorizing</a:t>
            </a:r>
          </a:p>
        </p:txBody>
      </p:sp>
      <p:sp>
        <p:nvSpPr>
          <p:cNvPr id="21" name="Rectangle: Rounded Corners 20">
            <a:extLst>
              <a:ext uri="{FF2B5EF4-FFF2-40B4-BE49-F238E27FC236}">
                <a16:creationId xmlns:a16="http://schemas.microsoft.com/office/drawing/2014/main" id="{16834EC1-FE8A-4CFB-8679-7158EA9267DB}"/>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22" name="Rectangle: Rounded Corners 21">
            <a:extLst>
              <a:ext uri="{FF2B5EF4-FFF2-40B4-BE49-F238E27FC236}">
                <a16:creationId xmlns:a16="http://schemas.microsoft.com/office/drawing/2014/main" id="{20F60EDC-FAAB-43CA-BFB0-327487197682}"/>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3" name="Rectangle: Rounded Corners 22">
            <a:extLst>
              <a:ext uri="{FF2B5EF4-FFF2-40B4-BE49-F238E27FC236}">
                <a16:creationId xmlns:a16="http://schemas.microsoft.com/office/drawing/2014/main" id="{23A41AC6-33C3-4061-A6AA-27C359A03D59}"/>
              </a:ext>
            </a:extLst>
          </p:cNvPr>
          <p:cNvSpPr/>
          <p:nvPr/>
        </p:nvSpPr>
        <p:spPr>
          <a:xfrm>
            <a:off x="130627" y="1172316"/>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4" name="Rectangle: Rounded Corners 23">
            <a:extLst>
              <a:ext uri="{FF2B5EF4-FFF2-40B4-BE49-F238E27FC236}">
                <a16:creationId xmlns:a16="http://schemas.microsoft.com/office/drawing/2014/main" id="{25F364A2-F147-42C7-BB76-BD308A4F0285}"/>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5" name="Rectangle: Rounded Corners 24">
            <a:extLst>
              <a:ext uri="{FF2B5EF4-FFF2-40B4-BE49-F238E27FC236}">
                <a16:creationId xmlns:a16="http://schemas.microsoft.com/office/drawing/2014/main" id="{36F21B6B-97B5-4338-8CE9-F5FA330869D1}"/>
              </a:ext>
            </a:extLst>
          </p:cNvPr>
          <p:cNvSpPr/>
          <p:nvPr/>
        </p:nvSpPr>
        <p:spPr>
          <a:xfrm>
            <a:off x="130627" y="2265832"/>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6" name="Rectangle: Rounded Corners 25">
            <a:extLst>
              <a:ext uri="{FF2B5EF4-FFF2-40B4-BE49-F238E27FC236}">
                <a16:creationId xmlns:a16="http://schemas.microsoft.com/office/drawing/2014/main" id="{2AF61ABC-9B22-4537-8359-C7710990ABA9}"/>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7" name="Rectangle: Rounded Corners 26">
            <a:extLst>
              <a:ext uri="{FF2B5EF4-FFF2-40B4-BE49-F238E27FC236}">
                <a16:creationId xmlns:a16="http://schemas.microsoft.com/office/drawing/2014/main" id="{7B281E1D-8CC1-47E0-818C-9F59D7266AF0}"/>
              </a:ext>
            </a:extLst>
          </p:cNvPr>
          <p:cNvSpPr/>
          <p:nvPr/>
        </p:nvSpPr>
        <p:spPr>
          <a:xfrm>
            <a:off x="130627" y="3387799"/>
            <a:ext cx="2697414" cy="4866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8" name="Rectangle: Rounded Corners 27">
            <a:extLst>
              <a:ext uri="{FF2B5EF4-FFF2-40B4-BE49-F238E27FC236}">
                <a16:creationId xmlns:a16="http://schemas.microsoft.com/office/drawing/2014/main" id="{3E8C3333-BB5E-4673-8EB5-EF69263998B8}"/>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9" name="Rectangle: Rounded Corners 28">
            <a:extLst>
              <a:ext uri="{FF2B5EF4-FFF2-40B4-BE49-F238E27FC236}">
                <a16:creationId xmlns:a16="http://schemas.microsoft.com/office/drawing/2014/main" id="{C7B0A407-28EA-4964-8B52-38EEE0BE1911}"/>
              </a:ext>
            </a:extLst>
          </p:cNvPr>
          <p:cNvSpPr/>
          <p:nvPr/>
        </p:nvSpPr>
        <p:spPr>
          <a:xfrm>
            <a:off x="130627" y="4490895"/>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30" name="Rectangle: Rounded Corners 29">
            <a:extLst>
              <a:ext uri="{FF2B5EF4-FFF2-40B4-BE49-F238E27FC236}">
                <a16:creationId xmlns:a16="http://schemas.microsoft.com/office/drawing/2014/main" id="{2043FC3D-DD58-4B49-B742-5122EC41731F}"/>
              </a:ext>
            </a:extLst>
          </p:cNvPr>
          <p:cNvSpPr/>
          <p:nvPr/>
        </p:nvSpPr>
        <p:spPr>
          <a:xfrm>
            <a:off x="130627" y="504723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31" name="Rectangle: Rounded Corners 30">
            <a:extLst>
              <a:ext uri="{FF2B5EF4-FFF2-40B4-BE49-F238E27FC236}">
                <a16:creationId xmlns:a16="http://schemas.microsoft.com/office/drawing/2014/main" id="{DA8F408D-91BD-425F-AED9-0EE92A2D99B0}"/>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32" name="Rectangle: Rounded Corners 31">
            <a:extLst>
              <a:ext uri="{FF2B5EF4-FFF2-40B4-BE49-F238E27FC236}">
                <a16:creationId xmlns:a16="http://schemas.microsoft.com/office/drawing/2014/main" id="{7BC3ABBE-C0C4-4C94-A2F7-AA116F77B98D}"/>
              </a:ext>
            </a:extLst>
          </p:cNvPr>
          <p:cNvSpPr/>
          <p:nvPr/>
        </p:nvSpPr>
        <p:spPr>
          <a:xfrm>
            <a:off x="130627" y="6162709"/>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sp>
        <p:nvSpPr>
          <p:cNvPr id="17" name="Arrow: Pentagon 16">
            <a:extLst>
              <a:ext uri="{FF2B5EF4-FFF2-40B4-BE49-F238E27FC236}">
                <a16:creationId xmlns:a16="http://schemas.microsoft.com/office/drawing/2014/main" id="{BCCB0ECE-6BEC-4586-ABD6-34A972ABA1E4}"/>
              </a:ext>
            </a:extLst>
          </p:cNvPr>
          <p:cNvSpPr/>
          <p:nvPr/>
        </p:nvSpPr>
        <p:spPr>
          <a:xfrm>
            <a:off x="3202807" y="1873938"/>
            <a:ext cx="4743650" cy="1020128"/>
          </a:xfrm>
          <a:prstGeom prst="homePlat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CountVectorizer </a:t>
            </a:r>
          </a:p>
        </p:txBody>
      </p:sp>
      <p:sp>
        <p:nvSpPr>
          <p:cNvPr id="18" name="Arrow: Pentagon 17">
            <a:extLst>
              <a:ext uri="{FF2B5EF4-FFF2-40B4-BE49-F238E27FC236}">
                <a16:creationId xmlns:a16="http://schemas.microsoft.com/office/drawing/2014/main" id="{E823990D-1872-4D94-9A26-5F162CA2F59A}"/>
              </a:ext>
            </a:extLst>
          </p:cNvPr>
          <p:cNvSpPr/>
          <p:nvPr/>
        </p:nvSpPr>
        <p:spPr>
          <a:xfrm>
            <a:off x="3200000" y="3121063"/>
            <a:ext cx="4743650" cy="1020127"/>
          </a:xfrm>
          <a:prstGeom prst="homePlat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TF-IDF</a:t>
            </a:r>
          </a:p>
        </p:txBody>
      </p:sp>
      <p:sp>
        <p:nvSpPr>
          <p:cNvPr id="19" name="Arrow: Pentagon 18">
            <a:extLst>
              <a:ext uri="{FF2B5EF4-FFF2-40B4-BE49-F238E27FC236}">
                <a16:creationId xmlns:a16="http://schemas.microsoft.com/office/drawing/2014/main" id="{195371B4-B9A5-4D6D-A3A8-DB2FE0A2AB9E}"/>
              </a:ext>
            </a:extLst>
          </p:cNvPr>
          <p:cNvSpPr/>
          <p:nvPr/>
        </p:nvSpPr>
        <p:spPr>
          <a:xfrm>
            <a:off x="3200000" y="4368187"/>
            <a:ext cx="4743650" cy="1020127"/>
          </a:xfrm>
          <a:prstGeom prst="homePlat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 Hashing Vectorizer</a:t>
            </a:r>
          </a:p>
        </p:txBody>
      </p:sp>
      <p:sp>
        <p:nvSpPr>
          <p:cNvPr id="20" name="Wave 19">
            <a:extLst>
              <a:ext uri="{FF2B5EF4-FFF2-40B4-BE49-F238E27FC236}">
                <a16:creationId xmlns:a16="http://schemas.microsoft.com/office/drawing/2014/main" id="{0837D776-A9E9-4E86-A899-CD144FF7427C}"/>
              </a:ext>
            </a:extLst>
          </p:cNvPr>
          <p:cNvSpPr/>
          <p:nvPr/>
        </p:nvSpPr>
        <p:spPr>
          <a:xfrm>
            <a:off x="8791073" y="1873937"/>
            <a:ext cx="3122596" cy="3658767"/>
          </a:xfrm>
          <a:prstGeom prst="wav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Turning a collection of text documents into numerical feature vectors. </a:t>
            </a:r>
          </a:p>
        </p:txBody>
      </p:sp>
      <p:pic>
        <p:nvPicPr>
          <p:cNvPr id="5" name="Picture 4">
            <a:extLst>
              <a:ext uri="{FF2B5EF4-FFF2-40B4-BE49-F238E27FC236}">
                <a16:creationId xmlns:a16="http://schemas.microsoft.com/office/drawing/2014/main" id="{548461E3-8AC7-47EB-9F24-9602DD792463}"/>
              </a:ext>
            </a:extLst>
          </p:cNvPr>
          <p:cNvPicPr>
            <a:picLocks noChangeAspect="1"/>
          </p:cNvPicPr>
          <p:nvPr/>
        </p:nvPicPr>
        <p:blipFill>
          <a:blip r:embed="rId2"/>
          <a:stretch>
            <a:fillRect/>
          </a:stretch>
        </p:blipFill>
        <p:spPr>
          <a:xfrm>
            <a:off x="7911566" y="1926762"/>
            <a:ext cx="749873" cy="914479"/>
          </a:xfrm>
          <a:prstGeom prst="rect">
            <a:avLst/>
          </a:prstGeom>
        </p:spPr>
      </p:pic>
      <p:pic>
        <p:nvPicPr>
          <p:cNvPr id="6" name="Picture 5">
            <a:extLst>
              <a:ext uri="{FF2B5EF4-FFF2-40B4-BE49-F238E27FC236}">
                <a16:creationId xmlns:a16="http://schemas.microsoft.com/office/drawing/2014/main" id="{06FB4D00-9482-4172-BC9D-974D5443F637}"/>
              </a:ext>
            </a:extLst>
          </p:cNvPr>
          <p:cNvPicPr>
            <a:picLocks noChangeAspect="1"/>
          </p:cNvPicPr>
          <p:nvPr/>
        </p:nvPicPr>
        <p:blipFill>
          <a:blip r:embed="rId2"/>
          <a:stretch>
            <a:fillRect/>
          </a:stretch>
        </p:blipFill>
        <p:spPr>
          <a:xfrm>
            <a:off x="7940672" y="3147474"/>
            <a:ext cx="749873" cy="914479"/>
          </a:xfrm>
          <a:prstGeom prst="rect">
            <a:avLst/>
          </a:prstGeom>
        </p:spPr>
      </p:pic>
      <p:pic>
        <p:nvPicPr>
          <p:cNvPr id="7" name="Picture 6">
            <a:extLst>
              <a:ext uri="{FF2B5EF4-FFF2-40B4-BE49-F238E27FC236}">
                <a16:creationId xmlns:a16="http://schemas.microsoft.com/office/drawing/2014/main" id="{969AEB0A-8B03-4F82-A564-88BBB0183523}"/>
              </a:ext>
            </a:extLst>
          </p:cNvPr>
          <p:cNvPicPr>
            <a:picLocks noChangeAspect="1"/>
          </p:cNvPicPr>
          <p:nvPr/>
        </p:nvPicPr>
        <p:blipFill>
          <a:blip r:embed="rId2"/>
          <a:stretch>
            <a:fillRect/>
          </a:stretch>
        </p:blipFill>
        <p:spPr>
          <a:xfrm>
            <a:off x="7940671" y="4401066"/>
            <a:ext cx="749873" cy="914479"/>
          </a:xfrm>
          <a:prstGeom prst="rect">
            <a:avLst/>
          </a:prstGeom>
        </p:spPr>
      </p:pic>
    </p:spTree>
    <p:extLst>
      <p:ext uri="{BB962C8B-B14F-4D97-AF65-F5344CB8AC3E}">
        <p14:creationId xmlns:p14="http://schemas.microsoft.com/office/powerpoint/2010/main" val="2520294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8000" y="78800"/>
            <a:ext cx="9144000" cy="622168"/>
          </a:xfrm>
        </p:spPr>
        <p:txBody>
          <a:bodyPr>
            <a:normAutofit/>
          </a:bodyPr>
          <a:lstStyle/>
          <a:p>
            <a:r>
              <a:rPr lang="en-US" sz="3200" b="1" dirty="0">
                <a:solidFill>
                  <a:srgbClr val="FF0000"/>
                </a:solidFill>
                <a:latin typeface="Arial" panose="020B0604020202020204" pitchFamily="34" charset="0"/>
                <a:cs typeface="Arial" panose="020B0604020202020204" pitchFamily="34" charset="0"/>
              </a:rPr>
              <a:t>Training Model</a:t>
            </a:r>
          </a:p>
        </p:txBody>
      </p:sp>
      <p:sp>
        <p:nvSpPr>
          <p:cNvPr id="20" name="TextBox 19">
            <a:extLst>
              <a:ext uri="{FF2B5EF4-FFF2-40B4-BE49-F238E27FC236}">
                <a16:creationId xmlns:a16="http://schemas.microsoft.com/office/drawing/2014/main" id="{45DD3D11-BC10-4AC6-A0F0-8D58A114F1A8}"/>
              </a:ext>
            </a:extLst>
          </p:cNvPr>
          <p:cNvSpPr txBox="1"/>
          <p:nvPr/>
        </p:nvSpPr>
        <p:spPr>
          <a:xfrm>
            <a:off x="3048000" y="5047233"/>
            <a:ext cx="5181600" cy="1200329"/>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t>Baseline Classifier (</a:t>
            </a:r>
            <a:r>
              <a:rPr lang="en-US" sz="2400" dirty="0" err="1"/>
              <a:t>DummyClassifier</a:t>
            </a:r>
            <a:r>
              <a:rPr lang="en-US" sz="2400" dirty="0"/>
              <a:t>)</a:t>
            </a:r>
          </a:p>
          <a:p>
            <a:endParaRPr lang="en-US" sz="2400" dirty="0"/>
          </a:p>
          <a:p>
            <a:pPr marL="342900" indent="-342900">
              <a:buFont typeface="Wingdings" panose="05000000000000000000" pitchFamily="2" charset="2"/>
              <a:buChar char="ü"/>
            </a:pPr>
            <a:r>
              <a:rPr lang="en-US" sz="2400" dirty="0"/>
              <a:t>Pre-trained model(Word2Vec)</a:t>
            </a:r>
          </a:p>
        </p:txBody>
      </p:sp>
      <p:sp>
        <p:nvSpPr>
          <p:cNvPr id="19" name="Rectangle: Rounded Corners 18">
            <a:extLst>
              <a:ext uri="{FF2B5EF4-FFF2-40B4-BE49-F238E27FC236}">
                <a16:creationId xmlns:a16="http://schemas.microsoft.com/office/drawing/2014/main" id="{5C0B56C7-FD07-4F48-B72A-6058F2E329DE}"/>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21" name="Rectangle: Rounded Corners 20">
            <a:extLst>
              <a:ext uri="{FF2B5EF4-FFF2-40B4-BE49-F238E27FC236}">
                <a16:creationId xmlns:a16="http://schemas.microsoft.com/office/drawing/2014/main" id="{C476646F-D8FF-43F2-83AD-36507BCDA109}"/>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2" name="Rectangle: Rounded Corners 21">
            <a:extLst>
              <a:ext uri="{FF2B5EF4-FFF2-40B4-BE49-F238E27FC236}">
                <a16:creationId xmlns:a16="http://schemas.microsoft.com/office/drawing/2014/main" id="{BB136D3C-0A26-46E1-A668-D451F4E7BBB0}"/>
              </a:ext>
            </a:extLst>
          </p:cNvPr>
          <p:cNvSpPr/>
          <p:nvPr/>
        </p:nvSpPr>
        <p:spPr>
          <a:xfrm>
            <a:off x="130627" y="1172316"/>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3" name="Rectangle: Rounded Corners 22">
            <a:extLst>
              <a:ext uri="{FF2B5EF4-FFF2-40B4-BE49-F238E27FC236}">
                <a16:creationId xmlns:a16="http://schemas.microsoft.com/office/drawing/2014/main" id="{4BFFFECC-7EE5-4E68-B10A-8B96DDF3652B}"/>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4" name="Rectangle: Rounded Corners 23">
            <a:extLst>
              <a:ext uri="{FF2B5EF4-FFF2-40B4-BE49-F238E27FC236}">
                <a16:creationId xmlns:a16="http://schemas.microsoft.com/office/drawing/2014/main" id="{BC44659D-98DD-473B-B515-4DA9D33034A3}"/>
              </a:ext>
            </a:extLst>
          </p:cNvPr>
          <p:cNvSpPr/>
          <p:nvPr/>
        </p:nvSpPr>
        <p:spPr>
          <a:xfrm>
            <a:off x="130627" y="2265832"/>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5" name="Rectangle: Rounded Corners 24">
            <a:extLst>
              <a:ext uri="{FF2B5EF4-FFF2-40B4-BE49-F238E27FC236}">
                <a16:creationId xmlns:a16="http://schemas.microsoft.com/office/drawing/2014/main" id="{BD035907-AC2A-4620-B0C2-CC240CB71494}"/>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6" name="Rectangle: Rounded Corners 25">
            <a:extLst>
              <a:ext uri="{FF2B5EF4-FFF2-40B4-BE49-F238E27FC236}">
                <a16:creationId xmlns:a16="http://schemas.microsoft.com/office/drawing/2014/main" id="{E58E6C59-6FFD-4212-ADD6-74E386226F22}"/>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7" name="Rectangle: Rounded Corners 26">
            <a:extLst>
              <a:ext uri="{FF2B5EF4-FFF2-40B4-BE49-F238E27FC236}">
                <a16:creationId xmlns:a16="http://schemas.microsoft.com/office/drawing/2014/main" id="{6EB2431B-28EC-43D3-B841-617950497DBE}"/>
              </a:ext>
            </a:extLst>
          </p:cNvPr>
          <p:cNvSpPr/>
          <p:nvPr/>
        </p:nvSpPr>
        <p:spPr>
          <a:xfrm>
            <a:off x="130627" y="3934557"/>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8" name="Rectangle: Rounded Corners 27">
            <a:extLst>
              <a:ext uri="{FF2B5EF4-FFF2-40B4-BE49-F238E27FC236}">
                <a16:creationId xmlns:a16="http://schemas.microsoft.com/office/drawing/2014/main" id="{019351CF-00AD-49AE-BBDF-483A8FEDA7A6}"/>
              </a:ext>
            </a:extLst>
          </p:cNvPr>
          <p:cNvSpPr/>
          <p:nvPr/>
        </p:nvSpPr>
        <p:spPr>
          <a:xfrm>
            <a:off x="130627" y="4490895"/>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29" name="Rectangle: Rounded Corners 28">
            <a:extLst>
              <a:ext uri="{FF2B5EF4-FFF2-40B4-BE49-F238E27FC236}">
                <a16:creationId xmlns:a16="http://schemas.microsoft.com/office/drawing/2014/main" id="{AA5E41A7-C689-4448-B9FE-C4B796036562}"/>
              </a:ext>
            </a:extLst>
          </p:cNvPr>
          <p:cNvSpPr/>
          <p:nvPr/>
        </p:nvSpPr>
        <p:spPr>
          <a:xfrm>
            <a:off x="130627" y="504723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30" name="Rectangle: Rounded Corners 29">
            <a:extLst>
              <a:ext uri="{FF2B5EF4-FFF2-40B4-BE49-F238E27FC236}">
                <a16:creationId xmlns:a16="http://schemas.microsoft.com/office/drawing/2014/main" id="{48553688-9CDF-4081-A549-C048029C0175}"/>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31" name="Rectangle: Rounded Corners 30">
            <a:extLst>
              <a:ext uri="{FF2B5EF4-FFF2-40B4-BE49-F238E27FC236}">
                <a16:creationId xmlns:a16="http://schemas.microsoft.com/office/drawing/2014/main" id="{0A00865B-DEC1-4D3B-87CD-218357606823}"/>
              </a:ext>
            </a:extLst>
          </p:cNvPr>
          <p:cNvSpPr/>
          <p:nvPr/>
        </p:nvSpPr>
        <p:spPr>
          <a:xfrm>
            <a:off x="130627" y="6162709"/>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pic>
        <p:nvPicPr>
          <p:cNvPr id="4" name="Picture 3">
            <a:extLst>
              <a:ext uri="{FF2B5EF4-FFF2-40B4-BE49-F238E27FC236}">
                <a16:creationId xmlns:a16="http://schemas.microsoft.com/office/drawing/2014/main" id="{6FD2FA70-8B7D-4780-BEF7-4C6847AE484F}"/>
              </a:ext>
            </a:extLst>
          </p:cNvPr>
          <p:cNvPicPr>
            <a:picLocks noChangeAspect="1"/>
          </p:cNvPicPr>
          <p:nvPr/>
        </p:nvPicPr>
        <p:blipFill>
          <a:blip r:embed="rId2"/>
          <a:stretch>
            <a:fillRect/>
          </a:stretch>
        </p:blipFill>
        <p:spPr>
          <a:xfrm>
            <a:off x="3521240" y="838259"/>
            <a:ext cx="4090737" cy="2085088"/>
          </a:xfrm>
          <a:prstGeom prst="rect">
            <a:avLst/>
          </a:prstGeom>
        </p:spPr>
      </p:pic>
      <p:sp>
        <p:nvSpPr>
          <p:cNvPr id="32" name="Arrow: Pentagon 31">
            <a:extLst>
              <a:ext uri="{FF2B5EF4-FFF2-40B4-BE49-F238E27FC236}">
                <a16:creationId xmlns:a16="http://schemas.microsoft.com/office/drawing/2014/main" id="{6935CCE0-C2A1-41E7-9B95-3CE7E5A9892D}"/>
              </a:ext>
            </a:extLst>
          </p:cNvPr>
          <p:cNvSpPr/>
          <p:nvPr/>
        </p:nvSpPr>
        <p:spPr>
          <a:xfrm>
            <a:off x="3048000" y="3188856"/>
            <a:ext cx="2518609" cy="1440875"/>
          </a:xfrm>
          <a:prstGeom prst="homePlat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Supervised </a:t>
            </a:r>
          </a:p>
          <a:p>
            <a:pPr algn="ctr"/>
            <a:r>
              <a:rPr lang="en-US" sz="2800" dirty="0"/>
              <a:t>Machine Learning</a:t>
            </a:r>
          </a:p>
        </p:txBody>
      </p:sp>
      <p:sp>
        <p:nvSpPr>
          <p:cNvPr id="33" name="Arrow: Pentagon 32">
            <a:extLst>
              <a:ext uri="{FF2B5EF4-FFF2-40B4-BE49-F238E27FC236}">
                <a16:creationId xmlns:a16="http://schemas.microsoft.com/office/drawing/2014/main" id="{96FAEC7F-B398-4940-898E-B287AC03519F}"/>
              </a:ext>
            </a:extLst>
          </p:cNvPr>
          <p:cNvSpPr/>
          <p:nvPr/>
        </p:nvSpPr>
        <p:spPr>
          <a:xfrm>
            <a:off x="5699567" y="3188856"/>
            <a:ext cx="2697415" cy="1440875"/>
          </a:xfrm>
          <a:prstGeom prst="homePlat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Classification </a:t>
            </a:r>
          </a:p>
          <a:p>
            <a:pPr algn="ctr"/>
            <a:r>
              <a:rPr lang="en-US" sz="2800" dirty="0"/>
              <a:t>Models</a:t>
            </a:r>
          </a:p>
        </p:txBody>
      </p:sp>
      <p:sp>
        <p:nvSpPr>
          <p:cNvPr id="34" name="Arrow: Pentagon 33">
            <a:extLst>
              <a:ext uri="{FF2B5EF4-FFF2-40B4-BE49-F238E27FC236}">
                <a16:creationId xmlns:a16="http://schemas.microsoft.com/office/drawing/2014/main" id="{DB24C152-D715-4404-972F-CD070D11DA65}"/>
              </a:ext>
            </a:extLst>
          </p:cNvPr>
          <p:cNvSpPr/>
          <p:nvPr/>
        </p:nvSpPr>
        <p:spPr>
          <a:xfrm>
            <a:off x="8529940" y="4535581"/>
            <a:ext cx="3531431" cy="1042995"/>
          </a:xfrm>
          <a:prstGeom prst="homePlat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t>XGBoost</a:t>
            </a:r>
            <a:endParaRPr lang="en-US" sz="3600" dirty="0"/>
          </a:p>
        </p:txBody>
      </p:sp>
      <p:sp>
        <p:nvSpPr>
          <p:cNvPr id="37" name="Arrow: Pentagon 36">
            <a:extLst>
              <a:ext uri="{FF2B5EF4-FFF2-40B4-BE49-F238E27FC236}">
                <a16:creationId xmlns:a16="http://schemas.microsoft.com/office/drawing/2014/main" id="{230E9333-2007-47A6-8313-C5FCBBB11E2F}"/>
              </a:ext>
            </a:extLst>
          </p:cNvPr>
          <p:cNvSpPr/>
          <p:nvPr/>
        </p:nvSpPr>
        <p:spPr>
          <a:xfrm>
            <a:off x="8529942" y="5703572"/>
            <a:ext cx="3531431" cy="1042995"/>
          </a:xfrm>
          <a:prstGeom prst="homePlat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t>CatBoost</a:t>
            </a:r>
            <a:endParaRPr lang="en-US" sz="3600" dirty="0"/>
          </a:p>
        </p:txBody>
      </p:sp>
      <p:sp>
        <p:nvSpPr>
          <p:cNvPr id="38" name="Arrow: Pentagon 37">
            <a:extLst>
              <a:ext uri="{FF2B5EF4-FFF2-40B4-BE49-F238E27FC236}">
                <a16:creationId xmlns:a16="http://schemas.microsoft.com/office/drawing/2014/main" id="{44EDDE69-A2D9-4166-AD08-358C3AECC40A}"/>
              </a:ext>
            </a:extLst>
          </p:cNvPr>
          <p:cNvSpPr/>
          <p:nvPr/>
        </p:nvSpPr>
        <p:spPr>
          <a:xfrm>
            <a:off x="8529941" y="3367591"/>
            <a:ext cx="3531431" cy="1042995"/>
          </a:xfrm>
          <a:prstGeom prst="homePlat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Naïve Bayes</a:t>
            </a:r>
          </a:p>
        </p:txBody>
      </p:sp>
      <p:sp>
        <p:nvSpPr>
          <p:cNvPr id="39" name="Arrow: Pentagon 38">
            <a:extLst>
              <a:ext uri="{FF2B5EF4-FFF2-40B4-BE49-F238E27FC236}">
                <a16:creationId xmlns:a16="http://schemas.microsoft.com/office/drawing/2014/main" id="{EFA16873-862A-419C-8E42-6AAD19DB4286}"/>
              </a:ext>
            </a:extLst>
          </p:cNvPr>
          <p:cNvSpPr/>
          <p:nvPr/>
        </p:nvSpPr>
        <p:spPr>
          <a:xfrm>
            <a:off x="8529940" y="2199600"/>
            <a:ext cx="3531431" cy="1042995"/>
          </a:xfrm>
          <a:prstGeom prst="homePlat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Random Forest</a:t>
            </a:r>
          </a:p>
        </p:txBody>
      </p:sp>
      <p:sp>
        <p:nvSpPr>
          <p:cNvPr id="40" name="Arrow: Pentagon 39">
            <a:extLst>
              <a:ext uri="{FF2B5EF4-FFF2-40B4-BE49-F238E27FC236}">
                <a16:creationId xmlns:a16="http://schemas.microsoft.com/office/drawing/2014/main" id="{2A276444-8BC1-4DBA-8BDC-0B8C1FB15B5C}"/>
              </a:ext>
            </a:extLst>
          </p:cNvPr>
          <p:cNvSpPr/>
          <p:nvPr/>
        </p:nvSpPr>
        <p:spPr>
          <a:xfrm>
            <a:off x="8529940" y="1036525"/>
            <a:ext cx="3531431" cy="1042995"/>
          </a:xfrm>
          <a:prstGeom prst="homePlat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Logistic Regression</a:t>
            </a:r>
          </a:p>
        </p:txBody>
      </p:sp>
    </p:spTree>
    <p:extLst>
      <p:ext uri="{BB962C8B-B14F-4D97-AF65-F5344CB8AC3E}">
        <p14:creationId xmlns:p14="http://schemas.microsoft.com/office/powerpoint/2010/main" val="2823145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8000" y="78800"/>
            <a:ext cx="9144000" cy="622168"/>
          </a:xfrm>
        </p:spPr>
        <p:txBody>
          <a:bodyPr>
            <a:normAutofit/>
          </a:bodyPr>
          <a:lstStyle/>
          <a:p>
            <a:r>
              <a:rPr lang="en-US" sz="3200" b="1" dirty="0">
                <a:solidFill>
                  <a:srgbClr val="FF0000"/>
                </a:solidFill>
                <a:latin typeface="Arial" panose="020B0604020202020204" pitchFamily="34" charset="0"/>
                <a:cs typeface="Arial" panose="020B0604020202020204" pitchFamily="34" charset="0"/>
              </a:rPr>
              <a:t>Dummy Classifier</a:t>
            </a:r>
          </a:p>
        </p:txBody>
      </p:sp>
      <p:sp>
        <p:nvSpPr>
          <p:cNvPr id="17" name="Rectangle: Rounded Corners 16">
            <a:extLst>
              <a:ext uri="{FF2B5EF4-FFF2-40B4-BE49-F238E27FC236}">
                <a16:creationId xmlns:a16="http://schemas.microsoft.com/office/drawing/2014/main" id="{1A2D09D3-40FA-4438-B098-99FBA45EA2BB}"/>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19" name="Rectangle: Rounded Corners 18">
            <a:extLst>
              <a:ext uri="{FF2B5EF4-FFF2-40B4-BE49-F238E27FC236}">
                <a16:creationId xmlns:a16="http://schemas.microsoft.com/office/drawing/2014/main" id="{A8C42A7B-21D8-43AC-B05B-8ECC9A2C6FAD}"/>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1" name="Rectangle: Rounded Corners 20">
            <a:extLst>
              <a:ext uri="{FF2B5EF4-FFF2-40B4-BE49-F238E27FC236}">
                <a16:creationId xmlns:a16="http://schemas.microsoft.com/office/drawing/2014/main" id="{A9BC00E1-57C8-48E0-807C-9F5847739465}"/>
              </a:ext>
            </a:extLst>
          </p:cNvPr>
          <p:cNvSpPr/>
          <p:nvPr/>
        </p:nvSpPr>
        <p:spPr>
          <a:xfrm>
            <a:off x="130627" y="1172316"/>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2" name="Rectangle: Rounded Corners 21">
            <a:extLst>
              <a:ext uri="{FF2B5EF4-FFF2-40B4-BE49-F238E27FC236}">
                <a16:creationId xmlns:a16="http://schemas.microsoft.com/office/drawing/2014/main" id="{E7230780-F277-4220-93FD-38FFDA843E49}"/>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3" name="Rectangle: Rounded Corners 22">
            <a:extLst>
              <a:ext uri="{FF2B5EF4-FFF2-40B4-BE49-F238E27FC236}">
                <a16:creationId xmlns:a16="http://schemas.microsoft.com/office/drawing/2014/main" id="{7670E42F-CF46-491A-8B62-A62A41AD57DA}"/>
              </a:ext>
            </a:extLst>
          </p:cNvPr>
          <p:cNvSpPr/>
          <p:nvPr/>
        </p:nvSpPr>
        <p:spPr>
          <a:xfrm>
            <a:off x="130627" y="2265832"/>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4" name="Rectangle: Rounded Corners 23">
            <a:extLst>
              <a:ext uri="{FF2B5EF4-FFF2-40B4-BE49-F238E27FC236}">
                <a16:creationId xmlns:a16="http://schemas.microsoft.com/office/drawing/2014/main" id="{59389880-2ABD-4151-84D6-C76ED08362FA}"/>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5" name="Rectangle: Rounded Corners 24">
            <a:extLst>
              <a:ext uri="{FF2B5EF4-FFF2-40B4-BE49-F238E27FC236}">
                <a16:creationId xmlns:a16="http://schemas.microsoft.com/office/drawing/2014/main" id="{3DB5C380-B2EA-4F84-9768-1FE01591614F}"/>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6" name="Rectangle: Rounded Corners 25">
            <a:extLst>
              <a:ext uri="{FF2B5EF4-FFF2-40B4-BE49-F238E27FC236}">
                <a16:creationId xmlns:a16="http://schemas.microsoft.com/office/drawing/2014/main" id="{1A9AF32B-BB4A-431E-B830-3CC7D8974618}"/>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7" name="Rectangle: Rounded Corners 26">
            <a:extLst>
              <a:ext uri="{FF2B5EF4-FFF2-40B4-BE49-F238E27FC236}">
                <a16:creationId xmlns:a16="http://schemas.microsoft.com/office/drawing/2014/main" id="{9A4C52B1-F493-43AB-BFD9-4056B63258E8}"/>
              </a:ext>
            </a:extLst>
          </p:cNvPr>
          <p:cNvSpPr/>
          <p:nvPr/>
        </p:nvSpPr>
        <p:spPr>
          <a:xfrm>
            <a:off x="130627" y="4490895"/>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28" name="Rectangle: Rounded Corners 27">
            <a:extLst>
              <a:ext uri="{FF2B5EF4-FFF2-40B4-BE49-F238E27FC236}">
                <a16:creationId xmlns:a16="http://schemas.microsoft.com/office/drawing/2014/main" id="{A8C39482-B28D-4B45-B83F-7205D68B3943}"/>
              </a:ext>
            </a:extLst>
          </p:cNvPr>
          <p:cNvSpPr/>
          <p:nvPr/>
        </p:nvSpPr>
        <p:spPr>
          <a:xfrm>
            <a:off x="130627" y="504723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29" name="Rectangle: Rounded Corners 28">
            <a:extLst>
              <a:ext uri="{FF2B5EF4-FFF2-40B4-BE49-F238E27FC236}">
                <a16:creationId xmlns:a16="http://schemas.microsoft.com/office/drawing/2014/main" id="{D9269447-3FAA-4B91-8DE7-6B05BE84EA4F}"/>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30" name="Rectangle: Rounded Corners 29">
            <a:extLst>
              <a:ext uri="{FF2B5EF4-FFF2-40B4-BE49-F238E27FC236}">
                <a16:creationId xmlns:a16="http://schemas.microsoft.com/office/drawing/2014/main" id="{CD1B06D2-BB36-45FA-BA89-526534F9F1FE}"/>
              </a:ext>
            </a:extLst>
          </p:cNvPr>
          <p:cNvSpPr/>
          <p:nvPr/>
        </p:nvSpPr>
        <p:spPr>
          <a:xfrm>
            <a:off x="130627" y="6162709"/>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pic>
        <p:nvPicPr>
          <p:cNvPr id="3" name="Picture 2">
            <a:extLst>
              <a:ext uri="{FF2B5EF4-FFF2-40B4-BE49-F238E27FC236}">
                <a16:creationId xmlns:a16="http://schemas.microsoft.com/office/drawing/2014/main" id="{B8774410-3AEC-4336-AA9F-0DD9B02933DB}"/>
              </a:ext>
            </a:extLst>
          </p:cNvPr>
          <p:cNvPicPr>
            <a:picLocks noChangeAspect="1"/>
          </p:cNvPicPr>
          <p:nvPr/>
        </p:nvPicPr>
        <p:blipFill>
          <a:blip r:embed="rId2"/>
          <a:stretch>
            <a:fillRect/>
          </a:stretch>
        </p:blipFill>
        <p:spPr>
          <a:xfrm>
            <a:off x="4944397" y="989085"/>
            <a:ext cx="5338594" cy="4297045"/>
          </a:xfrm>
          <a:prstGeom prst="rect">
            <a:avLst/>
          </a:prstGeom>
        </p:spPr>
      </p:pic>
      <p:sp>
        <p:nvSpPr>
          <p:cNvPr id="16" name="Rectangle: Rounded Corners 15">
            <a:extLst>
              <a:ext uri="{FF2B5EF4-FFF2-40B4-BE49-F238E27FC236}">
                <a16:creationId xmlns:a16="http://schemas.microsoft.com/office/drawing/2014/main" id="{DFE8C490-3D86-46D1-8F43-2ECD9CE843D9}"/>
              </a:ext>
            </a:extLst>
          </p:cNvPr>
          <p:cNvSpPr/>
          <p:nvPr/>
        </p:nvSpPr>
        <p:spPr>
          <a:xfrm>
            <a:off x="5617254" y="5543469"/>
            <a:ext cx="3992880" cy="1032623"/>
          </a:xfrm>
          <a:prstGeom prst="roundRect">
            <a:avLst/>
          </a:prstGeom>
          <a:solidFill>
            <a:srgbClr val="FF0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f1 score: 0.84</a:t>
            </a:r>
          </a:p>
        </p:txBody>
      </p:sp>
    </p:spTree>
    <p:extLst>
      <p:ext uri="{BB962C8B-B14F-4D97-AF65-F5344CB8AC3E}">
        <p14:creationId xmlns:p14="http://schemas.microsoft.com/office/powerpoint/2010/main" val="1487337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8000" y="78800"/>
            <a:ext cx="9144000" cy="622168"/>
          </a:xfrm>
        </p:spPr>
        <p:txBody>
          <a:bodyPr>
            <a:normAutofit/>
          </a:bodyPr>
          <a:lstStyle/>
          <a:p>
            <a:r>
              <a:rPr lang="en-US" sz="3200" b="1" dirty="0">
                <a:solidFill>
                  <a:srgbClr val="FF0000"/>
                </a:solidFill>
                <a:latin typeface="Arial" panose="020B0604020202020204" pitchFamily="34" charset="0"/>
                <a:cs typeface="Arial" panose="020B0604020202020204" pitchFamily="34" charset="0"/>
              </a:rPr>
              <a:t>Count-Vectorizing and Algorithms</a:t>
            </a:r>
          </a:p>
        </p:txBody>
      </p:sp>
      <p:sp>
        <p:nvSpPr>
          <p:cNvPr id="17" name="Rectangle: Rounded Corners 16">
            <a:extLst>
              <a:ext uri="{FF2B5EF4-FFF2-40B4-BE49-F238E27FC236}">
                <a16:creationId xmlns:a16="http://schemas.microsoft.com/office/drawing/2014/main" id="{1A2D09D3-40FA-4438-B098-99FBA45EA2BB}"/>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19" name="Rectangle: Rounded Corners 18">
            <a:extLst>
              <a:ext uri="{FF2B5EF4-FFF2-40B4-BE49-F238E27FC236}">
                <a16:creationId xmlns:a16="http://schemas.microsoft.com/office/drawing/2014/main" id="{A8C42A7B-21D8-43AC-B05B-8ECC9A2C6FAD}"/>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1" name="Rectangle: Rounded Corners 20">
            <a:extLst>
              <a:ext uri="{FF2B5EF4-FFF2-40B4-BE49-F238E27FC236}">
                <a16:creationId xmlns:a16="http://schemas.microsoft.com/office/drawing/2014/main" id="{A9BC00E1-57C8-48E0-807C-9F5847739465}"/>
              </a:ext>
            </a:extLst>
          </p:cNvPr>
          <p:cNvSpPr/>
          <p:nvPr/>
        </p:nvSpPr>
        <p:spPr>
          <a:xfrm>
            <a:off x="130627" y="1172316"/>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2" name="Rectangle: Rounded Corners 21">
            <a:extLst>
              <a:ext uri="{FF2B5EF4-FFF2-40B4-BE49-F238E27FC236}">
                <a16:creationId xmlns:a16="http://schemas.microsoft.com/office/drawing/2014/main" id="{E7230780-F277-4220-93FD-38FFDA843E49}"/>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3" name="Rectangle: Rounded Corners 22">
            <a:extLst>
              <a:ext uri="{FF2B5EF4-FFF2-40B4-BE49-F238E27FC236}">
                <a16:creationId xmlns:a16="http://schemas.microsoft.com/office/drawing/2014/main" id="{7670E42F-CF46-491A-8B62-A62A41AD57DA}"/>
              </a:ext>
            </a:extLst>
          </p:cNvPr>
          <p:cNvSpPr/>
          <p:nvPr/>
        </p:nvSpPr>
        <p:spPr>
          <a:xfrm>
            <a:off x="130627" y="2265832"/>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4" name="Rectangle: Rounded Corners 23">
            <a:extLst>
              <a:ext uri="{FF2B5EF4-FFF2-40B4-BE49-F238E27FC236}">
                <a16:creationId xmlns:a16="http://schemas.microsoft.com/office/drawing/2014/main" id="{59389880-2ABD-4151-84D6-C76ED08362FA}"/>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5" name="Rectangle: Rounded Corners 24">
            <a:extLst>
              <a:ext uri="{FF2B5EF4-FFF2-40B4-BE49-F238E27FC236}">
                <a16:creationId xmlns:a16="http://schemas.microsoft.com/office/drawing/2014/main" id="{3DB5C380-B2EA-4F84-9768-1FE01591614F}"/>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6" name="Rectangle: Rounded Corners 25">
            <a:extLst>
              <a:ext uri="{FF2B5EF4-FFF2-40B4-BE49-F238E27FC236}">
                <a16:creationId xmlns:a16="http://schemas.microsoft.com/office/drawing/2014/main" id="{1A9AF32B-BB4A-431E-B830-3CC7D8974618}"/>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7" name="Rectangle: Rounded Corners 26">
            <a:extLst>
              <a:ext uri="{FF2B5EF4-FFF2-40B4-BE49-F238E27FC236}">
                <a16:creationId xmlns:a16="http://schemas.microsoft.com/office/drawing/2014/main" id="{9A4C52B1-F493-43AB-BFD9-4056B63258E8}"/>
              </a:ext>
            </a:extLst>
          </p:cNvPr>
          <p:cNvSpPr/>
          <p:nvPr/>
        </p:nvSpPr>
        <p:spPr>
          <a:xfrm>
            <a:off x="130627" y="4490895"/>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28" name="Rectangle: Rounded Corners 27">
            <a:extLst>
              <a:ext uri="{FF2B5EF4-FFF2-40B4-BE49-F238E27FC236}">
                <a16:creationId xmlns:a16="http://schemas.microsoft.com/office/drawing/2014/main" id="{A8C39482-B28D-4B45-B83F-7205D68B3943}"/>
              </a:ext>
            </a:extLst>
          </p:cNvPr>
          <p:cNvSpPr/>
          <p:nvPr/>
        </p:nvSpPr>
        <p:spPr>
          <a:xfrm>
            <a:off x="130627" y="504723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29" name="Rectangle: Rounded Corners 28">
            <a:extLst>
              <a:ext uri="{FF2B5EF4-FFF2-40B4-BE49-F238E27FC236}">
                <a16:creationId xmlns:a16="http://schemas.microsoft.com/office/drawing/2014/main" id="{D9269447-3FAA-4B91-8DE7-6B05BE84EA4F}"/>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30" name="Rectangle: Rounded Corners 29">
            <a:extLst>
              <a:ext uri="{FF2B5EF4-FFF2-40B4-BE49-F238E27FC236}">
                <a16:creationId xmlns:a16="http://schemas.microsoft.com/office/drawing/2014/main" id="{CD1B06D2-BB36-45FA-BA89-526534F9F1FE}"/>
              </a:ext>
            </a:extLst>
          </p:cNvPr>
          <p:cNvSpPr/>
          <p:nvPr/>
        </p:nvSpPr>
        <p:spPr>
          <a:xfrm>
            <a:off x="130627" y="6162709"/>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pic>
        <p:nvPicPr>
          <p:cNvPr id="35" name="Picture 34">
            <a:extLst>
              <a:ext uri="{FF2B5EF4-FFF2-40B4-BE49-F238E27FC236}">
                <a16:creationId xmlns:a16="http://schemas.microsoft.com/office/drawing/2014/main" id="{241571B5-C838-4417-BEBC-4AD29F165BC8}"/>
              </a:ext>
            </a:extLst>
          </p:cNvPr>
          <p:cNvPicPr>
            <a:picLocks noChangeAspect="1"/>
          </p:cNvPicPr>
          <p:nvPr/>
        </p:nvPicPr>
        <p:blipFill>
          <a:blip r:embed="rId2"/>
          <a:stretch>
            <a:fillRect/>
          </a:stretch>
        </p:blipFill>
        <p:spPr>
          <a:xfrm>
            <a:off x="7090610" y="2762069"/>
            <a:ext cx="5358063" cy="2718843"/>
          </a:xfrm>
          <a:prstGeom prst="rect">
            <a:avLst/>
          </a:prstGeom>
        </p:spPr>
      </p:pic>
      <p:grpSp>
        <p:nvGrpSpPr>
          <p:cNvPr id="32" name="Group 31">
            <a:extLst>
              <a:ext uri="{FF2B5EF4-FFF2-40B4-BE49-F238E27FC236}">
                <a16:creationId xmlns:a16="http://schemas.microsoft.com/office/drawing/2014/main" id="{77AE6DF8-7730-4B28-9AA9-0057EAAFD65E}"/>
              </a:ext>
            </a:extLst>
          </p:cNvPr>
          <p:cNvGrpSpPr/>
          <p:nvPr/>
        </p:nvGrpSpPr>
        <p:grpSpPr>
          <a:xfrm>
            <a:off x="2907929" y="1377088"/>
            <a:ext cx="4643596" cy="4816204"/>
            <a:chOff x="689352" y="1348177"/>
            <a:chExt cx="4643596" cy="4816204"/>
          </a:xfrm>
        </p:grpSpPr>
        <p:pic>
          <p:nvPicPr>
            <p:cNvPr id="33" name="Picture 32">
              <a:extLst>
                <a:ext uri="{FF2B5EF4-FFF2-40B4-BE49-F238E27FC236}">
                  <a16:creationId xmlns:a16="http://schemas.microsoft.com/office/drawing/2014/main" id="{934B412A-12F9-40B6-AB89-F631C9DF31CD}"/>
                </a:ext>
              </a:extLst>
            </p:cNvPr>
            <p:cNvPicPr>
              <a:picLocks noChangeAspect="1"/>
            </p:cNvPicPr>
            <p:nvPr/>
          </p:nvPicPr>
          <p:blipFill rotWithShape="1">
            <a:blip r:embed="rId3"/>
            <a:srcRect l="43278"/>
            <a:stretch/>
          </p:blipFill>
          <p:spPr>
            <a:xfrm>
              <a:off x="1791940" y="1348177"/>
              <a:ext cx="3541008" cy="4816203"/>
            </a:xfrm>
            <a:prstGeom prst="rect">
              <a:avLst/>
            </a:prstGeom>
          </p:spPr>
        </p:pic>
        <p:pic>
          <p:nvPicPr>
            <p:cNvPr id="34" name="Picture 33">
              <a:extLst>
                <a:ext uri="{FF2B5EF4-FFF2-40B4-BE49-F238E27FC236}">
                  <a16:creationId xmlns:a16="http://schemas.microsoft.com/office/drawing/2014/main" id="{099AD6EE-D4DC-46B3-B731-57142B4683DA}"/>
                </a:ext>
              </a:extLst>
            </p:cNvPr>
            <p:cNvPicPr>
              <a:picLocks noChangeAspect="1"/>
            </p:cNvPicPr>
            <p:nvPr/>
          </p:nvPicPr>
          <p:blipFill rotWithShape="1">
            <a:blip r:embed="rId3"/>
            <a:srcRect l="14052" r="67621"/>
            <a:stretch/>
          </p:blipFill>
          <p:spPr>
            <a:xfrm>
              <a:off x="689352" y="1348178"/>
              <a:ext cx="1144113" cy="4816203"/>
            </a:xfrm>
            <a:prstGeom prst="rect">
              <a:avLst/>
            </a:prstGeom>
          </p:spPr>
        </p:pic>
      </p:grpSp>
      <p:sp>
        <p:nvSpPr>
          <p:cNvPr id="36" name="Rectangle: Rounded Corners 35">
            <a:extLst>
              <a:ext uri="{FF2B5EF4-FFF2-40B4-BE49-F238E27FC236}">
                <a16:creationId xmlns:a16="http://schemas.microsoft.com/office/drawing/2014/main" id="{E322B7BF-D338-41FE-9EE5-A2000C4C7E0E}"/>
              </a:ext>
            </a:extLst>
          </p:cNvPr>
          <p:cNvSpPr/>
          <p:nvPr/>
        </p:nvSpPr>
        <p:spPr>
          <a:xfrm>
            <a:off x="2907929" y="3610690"/>
            <a:ext cx="4484987" cy="82010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08E21D1D-C264-4052-92A3-37456D94D550}"/>
              </a:ext>
            </a:extLst>
          </p:cNvPr>
          <p:cNvSpPr/>
          <p:nvPr/>
        </p:nvSpPr>
        <p:spPr>
          <a:xfrm rot="5400000">
            <a:off x="8120609" y="3475487"/>
            <a:ext cx="3441761" cy="122174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0910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8000" y="78800"/>
            <a:ext cx="9144000" cy="622168"/>
          </a:xfrm>
        </p:spPr>
        <p:txBody>
          <a:bodyPr>
            <a:normAutofit/>
          </a:bodyPr>
          <a:lstStyle/>
          <a:p>
            <a:r>
              <a:rPr lang="en-US" sz="3200" b="1" dirty="0">
                <a:solidFill>
                  <a:srgbClr val="FF0000"/>
                </a:solidFill>
                <a:latin typeface="Arial" panose="020B0604020202020204" pitchFamily="34" charset="0"/>
                <a:cs typeface="Arial" panose="020B0604020202020204" pitchFamily="34" charset="0"/>
              </a:rPr>
              <a:t>TF-IDF and Algorithms</a:t>
            </a:r>
          </a:p>
        </p:txBody>
      </p:sp>
      <p:sp>
        <p:nvSpPr>
          <p:cNvPr id="17" name="Rectangle: Rounded Corners 16">
            <a:extLst>
              <a:ext uri="{FF2B5EF4-FFF2-40B4-BE49-F238E27FC236}">
                <a16:creationId xmlns:a16="http://schemas.microsoft.com/office/drawing/2014/main" id="{1A2D09D3-40FA-4438-B098-99FBA45EA2BB}"/>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19" name="Rectangle: Rounded Corners 18">
            <a:extLst>
              <a:ext uri="{FF2B5EF4-FFF2-40B4-BE49-F238E27FC236}">
                <a16:creationId xmlns:a16="http://schemas.microsoft.com/office/drawing/2014/main" id="{A8C42A7B-21D8-43AC-B05B-8ECC9A2C6FAD}"/>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1" name="Rectangle: Rounded Corners 20">
            <a:extLst>
              <a:ext uri="{FF2B5EF4-FFF2-40B4-BE49-F238E27FC236}">
                <a16:creationId xmlns:a16="http://schemas.microsoft.com/office/drawing/2014/main" id="{A9BC00E1-57C8-48E0-807C-9F5847739465}"/>
              </a:ext>
            </a:extLst>
          </p:cNvPr>
          <p:cNvSpPr/>
          <p:nvPr/>
        </p:nvSpPr>
        <p:spPr>
          <a:xfrm>
            <a:off x="130627" y="1172316"/>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2" name="Rectangle: Rounded Corners 21">
            <a:extLst>
              <a:ext uri="{FF2B5EF4-FFF2-40B4-BE49-F238E27FC236}">
                <a16:creationId xmlns:a16="http://schemas.microsoft.com/office/drawing/2014/main" id="{E7230780-F277-4220-93FD-38FFDA843E49}"/>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3" name="Rectangle: Rounded Corners 22">
            <a:extLst>
              <a:ext uri="{FF2B5EF4-FFF2-40B4-BE49-F238E27FC236}">
                <a16:creationId xmlns:a16="http://schemas.microsoft.com/office/drawing/2014/main" id="{7670E42F-CF46-491A-8B62-A62A41AD57DA}"/>
              </a:ext>
            </a:extLst>
          </p:cNvPr>
          <p:cNvSpPr/>
          <p:nvPr/>
        </p:nvSpPr>
        <p:spPr>
          <a:xfrm>
            <a:off x="130627" y="2265832"/>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4" name="Rectangle: Rounded Corners 23">
            <a:extLst>
              <a:ext uri="{FF2B5EF4-FFF2-40B4-BE49-F238E27FC236}">
                <a16:creationId xmlns:a16="http://schemas.microsoft.com/office/drawing/2014/main" id="{59389880-2ABD-4151-84D6-C76ED08362FA}"/>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5" name="Rectangle: Rounded Corners 24">
            <a:extLst>
              <a:ext uri="{FF2B5EF4-FFF2-40B4-BE49-F238E27FC236}">
                <a16:creationId xmlns:a16="http://schemas.microsoft.com/office/drawing/2014/main" id="{3DB5C380-B2EA-4F84-9768-1FE01591614F}"/>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6" name="Rectangle: Rounded Corners 25">
            <a:extLst>
              <a:ext uri="{FF2B5EF4-FFF2-40B4-BE49-F238E27FC236}">
                <a16:creationId xmlns:a16="http://schemas.microsoft.com/office/drawing/2014/main" id="{1A9AF32B-BB4A-431E-B830-3CC7D8974618}"/>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7" name="Rectangle: Rounded Corners 26">
            <a:extLst>
              <a:ext uri="{FF2B5EF4-FFF2-40B4-BE49-F238E27FC236}">
                <a16:creationId xmlns:a16="http://schemas.microsoft.com/office/drawing/2014/main" id="{9A4C52B1-F493-43AB-BFD9-4056B63258E8}"/>
              </a:ext>
            </a:extLst>
          </p:cNvPr>
          <p:cNvSpPr/>
          <p:nvPr/>
        </p:nvSpPr>
        <p:spPr>
          <a:xfrm>
            <a:off x="130627" y="4490895"/>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28" name="Rectangle: Rounded Corners 27">
            <a:extLst>
              <a:ext uri="{FF2B5EF4-FFF2-40B4-BE49-F238E27FC236}">
                <a16:creationId xmlns:a16="http://schemas.microsoft.com/office/drawing/2014/main" id="{A8C39482-B28D-4B45-B83F-7205D68B3943}"/>
              </a:ext>
            </a:extLst>
          </p:cNvPr>
          <p:cNvSpPr/>
          <p:nvPr/>
        </p:nvSpPr>
        <p:spPr>
          <a:xfrm>
            <a:off x="130627" y="504723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29" name="Rectangle: Rounded Corners 28">
            <a:extLst>
              <a:ext uri="{FF2B5EF4-FFF2-40B4-BE49-F238E27FC236}">
                <a16:creationId xmlns:a16="http://schemas.microsoft.com/office/drawing/2014/main" id="{D9269447-3FAA-4B91-8DE7-6B05BE84EA4F}"/>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30" name="Rectangle: Rounded Corners 29">
            <a:extLst>
              <a:ext uri="{FF2B5EF4-FFF2-40B4-BE49-F238E27FC236}">
                <a16:creationId xmlns:a16="http://schemas.microsoft.com/office/drawing/2014/main" id="{CD1B06D2-BB36-45FA-BA89-526534F9F1FE}"/>
              </a:ext>
            </a:extLst>
          </p:cNvPr>
          <p:cNvSpPr/>
          <p:nvPr/>
        </p:nvSpPr>
        <p:spPr>
          <a:xfrm>
            <a:off x="130627" y="6162709"/>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grpSp>
        <p:nvGrpSpPr>
          <p:cNvPr id="15" name="Group 14">
            <a:extLst>
              <a:ext uri="{FF2B5EF4-FFF2-40B4-BE49-F238E27FC236}">
                <a16:creationId xmlns:a16="http://schemas.microsoft.com/office/drawing/2014/main" id="{570FB83E-4BEE-4C82-92AE-B4CEEF8D54A5}"/>
              </a:ext>
            </a:extLst>
          </p:cNvPr>
          <p:cNvGrpSpPr/>
          <p:nvPr/>
        </p:nvGrpSpPr>
        <p:grpSpPr>
          <a:xfrm>
            <a:off x="2828041" y="1360722"/>
            <a:ext cx="4471117" cy="5007993"/>
            <a:chOff x="1007750" y="1596743"/>
            <a:chExt cx="4053266" cy="3993352"/>
          </a:xfrm>
        </p:grpSpPr>
        <p:pic>
          <p:nvPicPr>
            <p:cNvPr id="16" name="Picture 15">
              <a:extLst>
                <a:ext uri="{FF2B5EF4-FFF2-40B4-BE49-F238E27FC236}">
                  <a16:creationId xmlns:a16="http://schemas.microsoft.com/office/drawing/2014/main" id="{17F8DDF8-D750-4362-92EB-FACCED6451CE}"/>
                </a:ext>
              </a:extLst>
            </p:cNvPr>
            <p:cNvPicPr>
              <a:picLocks noChangeAspect="1"/>
            </p:cNvPicPr>
            <p:nvPr/>
          </p:nvPicPr>
          <p:blipFill rotWithShape="1">
            <a:blip r:embed="rId2"/>
            <a:srcRect l="13887" r="67909"/>
            <a:stretch/>
          </p:blipFill>
          <p:spPr>
            <a:xfrm>
              <a:off x="1084082" y="1596743"/>
              <a:ext cx="961536" cy="3993352"/>
            </a:xfrm>
            <a:prstGeom prst="rect">
              <a:avLst/>
            </a:prstGeom>
          </p:spPr>
        </p:pic>
        <p:pic>
          <p:nvPicPr>
            <p:cNvPr id="18" name="Picture 17">
              <a:extLst>
                <a:ext uri="{FF2B5EF4-FFF2-40B4-BE49-F238E27FC236}">
                  <a16:creationId xmlns:a16="http://schemas.microsoft.com/office/drawing/2014/main" id="{AE41B249-E6C2-4EF9-AEEA-52C107A93AFD}"/>
                </a:ext>
              </a:extLst>
            </p:cNvPr>
            <p:cNvPicPr>
              <a:picLocks noChangeAspect="1"/>
            </p:cNvPicPr>
            <p:nvPr/>
          </p:nvPicPr>
          <p:blipFill rotWithShape="1">
            <a:blip r:embed="rId2"/>
            <a:srcRect l="42914"/>
            <a:stretch/>
          </p:blipFill>
          <p:spPr>
            <a:xfrm>
              <a:off x="2045618" y="1596743"/>
              <a:ext cx="3015398" cy="3993352"/>
            </a:xfrm>
            <a:prstGeom prst="rect">
              <a:avLst/>
            </a:prstGeom>
          </p:spPr>
        </p:pic>
        <p:sp>
          <p:nvSpPr>
            <p:cNvPr id="20" name="Rectangle: Rounded Corners 19">
              <a:extLst>
                <a:ext uri="{FF2B5EF4-FFF2-40B4-BE49-F238E27FC236}">
                  <a16:creationId xmlns:a16="http://schemas.microsoft.com/office/drawing/2014/main" id="{70066CE9-5A0A-48CE-ACB3-7CB35C4D8035}"/>
                </a:ext>
              </a:extLst>
            </p:cNvPr>
            <p:cNvSpPr/>
            <p:nvPr/>
          </p:nvSpPr>
          <p:spPr>
            <a:xfrm>
              <a:off x="1007750" y="4848707"/>
              <a:ext cx="4053266" cy="69758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8510715B-A078-4B6B-BA90-C49B19315409}"/>
              </a:ext>
            </a:extLst>
          </p:cNvPr>
          <p:cNvPicPr>
            <a:picLocks noChangeAspect="1"/>
          </p:cNvPicPr>
          <p:nvPr/>
        </p:nvPicPr>
        <p:blipFill>
          <a:blip r:embed="rId3"/>
          <a:stretch>
            <a:fillRect/>
          </a:stretch>
        </p:blipFill>
        <p:spPr>
          <a:xfrm>
            <a:off x="7168156" y="2085474"/>
            <a:ext cx="5023844" cy="2961759"/>
          </a:xfrm>
          <a:prstGeom prst="rect">
            <a:avLst/>
          </a:prstGeom>
        </p:spPr>
      </p:pic>
      <p:sp>
        <p:nvSpPr>
          <p:cNvPr id="31" name="Rectangle: Rounded Corners 30">
            <a:extLst>
              <a:ext uri="{FF2B5EF4-FFF2-40B4-BE49-F238E27FC236}">
                <a16:creationId xmlns:a16="http://schemas.microsoft.com/office/drawing/2014/main" id="{AC17BD21-BDA8-4F30-B586-C3FD013E881D}"/>
              </a:ext>
            </a:extLst>
          </p:cNvPr>
          <p:cNvSpPr/>
          <p:nvPr/>
        </p:nvSpPr>
        <p:spPr>
          <a:xfrm rot="5400000">
            <a:off x="9759176" y="3126946"/>
            <a:ext cx="3596032" cy="10083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3128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8000" y="78800"/>
            <a:ext cx="9144000" cy="622168"/>
          </a:xfrm>
        </p:spPr>
        <p:txBody>
          <a:bodyPr>
            <a:normAutofit/>
          </a:bodyPr>
          <a:lstStyle/>
          <a:p>
            <a:r>
              <a:rPr lang="en-US" sz="3200" b="1" dirty="0">
                <a:solidFill>
                  <a:srgbClr val="FF0000"/>
                </a:solidFill>
                <a:latin typeface="Arial" panose="020B0604020202020204" pitchFamily="34" charset="0"/>
                <a:cs typeface="Arial" panose="020B0604020202020204" pitchFamily="34" charset="0"/>
              </a:rPr>
              <a:t>Hashing Vectorizing and Algorithms</a:t>
            </a:r>
          </a:p>
        </p:txBody>
      </p:sp>
      <p:sp>
        <p:nvSpPr>
          <p:cNvPr id="17" name="Rectangle: Rounded Corners 16">
            <a:extLst>
              <a:ext uri="{FF2B5EF4-FFF2-40B4-BE49-F238E27FC236}">
                <a16:creationId xmlns:a16="http://schemas.microsoft.com/office/drawing/2014/main" id="{1A2D09D3-40FA-4438-B098-99FBA45EA2BB}"/>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19" name="Rectangle: Rounded Corners 18">
            <a:extLst>
              <a:ext uri="{FF2B5EF4-FFF2-40B4-BE49-F238E27FC236}">
                <a16:creationId xmlns:a16="http://schemas.microsoft.com/office/drawing/2014/main" id="{A8C42A7B-21D8-43AC-B05B-8ECC9A2C6FAD}"/>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1" name="Rectangle: Rounded Corners 20">
            <a:extLst>
              <a:ext uri="{FF2B5EF4-FFF2-40B4-BE49-F238E27FC236}">
                <a16:creationId xmlns:a16="http://schemas.microsoft.com/office/drawing/2014/main" id="{A9BC00E1-57C8-48E0-807C-9F5847739465}"/>
              </a:ext>
            </a:extLst>
          </p:cNvPr>
          <p:cNvSpPr/>
          <p:nvPr/>
        </p:nvSpPr>
        <p:spPr>
          <a:xfrm>
            <a:off x="130627" y="1172316"/>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2" name="Rectangle: Rounded Corners 21">
            <a:extLst>
              <a:ext uri="{FF2B5EF4-FFF2-40B4-BE49-F238E27FC236}">
                <a16:creationId xmlns:a16="http://schemas.microsoft.com/office/drawing/2014/main" id="{E7230780-F277-4220-93FD-38FFDA843E49}"/>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3" name="Rectangle: Rounded Corners 22">
            <a:extLst>
              <a:ext uri="{FF2B5EF4-FFF2-40B4-BE49-F238E27FC236}">
                <a16:creationId xmlns:a16="http://schemas.microsoft.com/office/drawing/2014/main" id="{7670E42F-CF46-491A-8B62-A62A41AD57DA}"/>
              </a:ext>
            </a:extLst>
          </p:cNvPr>
          <p:cNvSpPr/>
          <p:nvPr/>
        </p:nvSpPr>
        <p:spPr>
          <a:xfrm>
            <a:off x="130627" y="2265832"/>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4" name="Rectangle: Rounded Corners 23">
            <a:extLst>
              <a:ext uri="{FF2B5EF4-FFF2-40B4-BE49-F238E27FC236}">
                <a16:creationId xmlns:a16="http://schemas.microsoft.com/office/drawing/2014/main" id="{59389880-2ABD-4151-84D6-C76ED08362FA}"/>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5" name="Rectangle: Rounded Corners 24">
            <a:extLst>
              <a:ext uri="{FF2B5EF4-FFF2-40B4-BE49-F238E27FC236}">
                <a16:creationId xmlns:a16="http://schemas.microsoft.com/office/drawing/2014/main" id="{3DB5C380-B2EA-4F84-9768-1FE01591614F}"/>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6" name="Rectangle: Rounded Corners 25">
            <a:extLst>
              <a:ext uri="{FF2B5EF4-FFF2-40B4-BE49-F238E27FC236}">
                <a16:creationId xmlns:a16="http://schemas.microsoft.com/office/drawing/2014/main" id="{1A9AF32B-BB4A-431E-B830-3CC7D8974618}"/>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7" name="Rectangle: Rounded Corners 26">
            <a:extLst>
              <a:ext uri="{FF2B5EF4-FFF2-40B4-BE49-F238E27FC236}">
                <a16:creationId xmlns:a16="http://schemas.microsoft.com/office/drawing/2014/main" id="{9A4C52B1-F493-43AB-BFD9-4056B63258E8}"/>
              </a:ext>
            </a:extLst>
          </p:cNvPr>
          <p:cNvSpPr/>
          <p:nvPr/>
        </p:nvSpPr>
        <p:spPr>
          <a:xfrm>
            <a:off x="130627" y="4490895"/>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28" name="Rectangle: Rounded Corners 27">
            <a:extLst>
              <a:ext uri="{FF2B5EF4-FFF2-40B4-BE49-F238E27FC236}">
                <a16:creationId xmlns:a16="http://schemas.microsoft.com/office/drawing/2014/main" id="{A8C39482-B28D-4B45-B83F-7205D68B3943}"/>
              </a:ext>
            </a:extLst>
          </p:cNvPr>
          <p:cNvSpPr/>
          <p:nvPr/>
        </p:nvSpPr>
        <p:spPr>
          <a:xfrm>
            <a:off x="130627" y="504723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29" name="Rectangle: Rounded Corners 28">
            <a:extLst>
              <a:ext uri="{FF2B5EF4-FFF2-40B4-BE49-F238E27FC236}">
                <a16:creationId xmlns:a16="http://schemas.microsoft.com/office/drawing/2014/main" id="{D9269447-3FAA-4B91-8DE7-6B05BE84EA4F}"/>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30" name="Rectangle: Rounded Corners 29">
            <a:extLst>
              <a:ext uri="{FF2B5EF4-FFF2-40B4-BE49-F238E27FC236}">
                <a16:creationId xmlns:a16="http://schemas.microsoft.com/office/drawing/2014/main" id="{CD1B06D2-BB36-45FA-BA89-526534F9F1FE}"/>
              </a:ext>
            </a:extLst>
          </p:cNvPr>
          <p:cNvSpPr/>
          <p:nvPr/>
        </p:nvSpPr>
        <p:spPr>
          <a:xfrm>
            <a:off x="130627" y="6162709"/>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pic>
        <p:nvPicPr>
          <p:cNvPr id="31" name="Picture 30">
            <a:extLst>
              <a:ext uri="{FF2B5EF4-FFF2-40B4-BE49-F238E27FC236}">
                <a16:creationId xmlns:a16="http://schemas.microsoft.com/office/drawing/2014/main" id="{26FB0A87-C82F-4751-8A82-B3526F8A550C}"/>
              </a:ext>
            </a:extLst>
          </p:cNvPr>
          <p:cNvPicPr>
            <a:picLocks noChangeAspect="1"/>
          </p:cNvPicPr>
          <p:nvPr/>
        </p:nvPicPr>
        <p:blipFill>
          <a:blip r:embed="rId2"/>
          <a:stretch>
            <a:fillRect/>
          </a:stretch>
        </p:blipFill>
        <p:spPr>
          <a:xfrm>
            <a:off x="7301455" y="2481865"/>
            <a:ext cx="5083808" cy="2625994"/>
          </a:xfrm>
          <a:prstGeom prst="rect">
            <a:avLst/>
          </a:prstGeom>
        </p:spPr>
      </p:pic>
      <p:grpSp>
        <p:nvGrpSpPr>
          <p:cNvPr id="15" name="Group 14">
            <a:extLst>
              <a:ext uri="{FF2B5EF4-FFF2-40B4-BE49-F238E27FC236}">
                <a16:creationId xmlns:a16="http://schemas.microsoft.com/office/drawing/2014/main" id="{AB1A059A-3AD2-41C4-A6DE-64D28500B0FD}"/>
              </a:ext>
            </a:extLst>
          </p:cNvPr>
          <p:cNvGrpSpPr/>
          <p:nvPr/>
        </p:nvGrpSpPr>
        <p:grpSpPr>
          <a:xfrm>
            <a:off x="2886959" y="1420434"/>
            <a:ext cx="4733041" cy="4877180"/>
            <a:chOff x="838200" y="1316230"/>
            <a:chExt cx="4075380" cy="4225540"/>
          </a:xfrm>
        </p:grpSpPr>
        <p:pic>
          <p:nvPicPr>
            <p:cNvPr id="16" name="Picture 15">
              <a:extLst>
                <a:ext uri="{FF2B5EF4-FFF2-40B4-BE49-F238E27FC236}">
                  <a16:creationId xmlns:a16="http://schemas.microsoft.com/office/drawing/2014/main" id="{1C9E2F29-73B3-40F3-AA81-4209D8C8A1CA}"/>
                </a:ext>
              </a:extLst>
            </p:cNvPr>
            <p:cNvPicPr>
              <a:picLocks noChangeAspect="1"/>
            </p:cNvPicPr>
            <p:nvPr/>
          </p:nvPicPr>
          <p:blipFill rotWithShape="1">
            <a:blip r:embed="rId3"/>
            <a:srcRect l="12789" r="69231"/>
            <a:stretch/>
          </p:blipFill>
          <p:spPr>
            <a:xfrm>
              <a:off x="838200" y="1316230"/>
              <a:ext cx="971746" cy="4225540"/>
            </a:xfrm>
            <a:prstGeom prst="rect">
              <a:avLst/>
            </a:prstGeom>
          </p:spPr>
        </p:pic>
        <p:pic>
          <p:nvPicPr>
            <p:cNvPr id="18" name="Picture 17">
              <a:extLst>
                <a:ext uri="{FF2B5EF4-FFF2-40B4-BE49-F238E27FC236}">
                  <a16:creationId xmlns:a16="http://schemas.microsoft.com/office/drawing/2014/main" id="{4E84B1BF-BE1D-4EA1-997E-0E7ECFC4294B}"/>
                </a:ext>
              </a:extLst>
            </p:cNvPr>
            <p:cNvPicPr>
              <a:picLocks noChangeAspect="1"/>
            </p:cNvPicPr>
            <p:nvPr/>
          </p:nvPicPr>
          <p:blipFill rotWithShape="1">
            <a:blip r:embed="rId3"/>
            <a:srcRect l="42576"/>
            <a:stretch/>
          </p:blipFill>
          <p:spPr>
            <a:xfrm>
              <a:off x="1809946" y="1316230"/>
              <a:ext cx="3103634" cy="4225540"/>
            </a:xfrm>
            <a:prstGeom prst="rect">
              <a:avLst/>
            </a:prstGeom>
          </p:spPr>
        </p:pic>
        <p:sp>
          <p:nvSpPr>
            <p:cNvPr id="20" name="Rectangle: Rounded Corners 19">
              <a:extLst>
                <a:ext uri="{FF2B5EF4-FFF2-40B4-BE49-F238E27FC236}">
                  <a16:creationId xmlns:a16="http://schemas.microsoft.com/office/drawing/2014/main" id="{F4AAFDAB-7226-421D-BED3-E231D7850F80}"/>
                </a:ext>
              </a:extLst>
            </p:cNvPr>
            <p:cNvSpPr/>
            <p:nvPr/>
          </p:nvSpPr>
          <p:spPr>
            <a:xfrm>
              <a:off x="844080" y="4768630"/>
              <a:ext cx="3987338" cy="69758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Rounded Corners 31">
            <a:extLst>
              <a:ext uri="{FF2B5EF4-FFF2-40B4-BE49-F238E27FC236}">
                <a16:creationId xmlns:a16="http://schemas.microsoft.com/office/drawing/2014/main" id="{69A94EA3-DFA2-41F9-8731-89F70E795BC9}"/>
              </a:ext>
            </a:extLst>
          </p:cNvPr>
          <p:cNvSpPr/>
          <p:nvPr/>
        </p:nvSpPr>
        <p:spPr>
          <a:xfrm rot="5400000">
            <a:off x="10209673" y="3501666"/>
            <a:ext cx="2839416" cy="86398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2331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8000" y="78800"/>
            <a:ext cx="9144000" cy="622168"/>
          </a:xfrm>
        </p:spPr>
        <p:txBody>
          <a:bodyPr>
            <a:normAutofit/>
          </a:bodyPr>
          <a:lstStyle/>
          <a:p>
            <a:r>
              <a:rPr lang="en-US" sz="3200" b="1" dirty="0">
                <a:solidFill>
                  <a:srgbClr val="FF0000"/>
                </a:solidFill>
                <a:latin typeface="Arial" panose="020B0604020202020204" pitchFamily="34" charset="0"/>
                <a:cs typeface="Arial" panose="020B0604020202020204" pitchFamily="34" charset="0"/>
              </a:rPr>
              <a:t>Model Improvement &amp; Evaluation</a:t>
            </a:r>
          </a:p>
        </p:txBody>
      </p:sp>
      <p:sp>
        <p:nvSpPr>
          <p:cNvPr id="20" name="TextBox 19">
            <a:extLst>
              <a:ext uri="{FF2B5EF4-FFF2-40B4-BE49-F238E27FC236}">
                <a16:creationId xmlns:a16="http://schemas.microsoft.com/office/drawing/2014/main" id="{45DD3D11-BC10-4AC6-A0F0-8D58A114F1A8}"/>
              </a:ext>
            </a:extLst>
          </p:cNvPr>
          <p:cNvSpPr txBox="1"/>
          <p:nvPr/>
        </p:nvSpPr>
        <p:spPr>
          <a:xfrm>
            <a:off x="3724766" y="3403600"/>
            <a:ext cx="7790468" cy="3046988"/>
          </a:xfrm>
          <a:prstGeom prst="rect">
            <a:avLst/>
          </a:prstGeom>
          <a:noFill/>
        </p:spPr>
        <p:txBody>
          <a:bodyPr wrap="square" rtlCol="0">
            <a:spAutoFit/>
          </a:bodyPr>
          <a:lstStyle/>
          <a:p>
            <a:r>
              <a:rPr lang="en-US" sz="2400" dirty="0"/>
              <a:t>* Text Cleaning</a:t>
            </a:r>
          </a:p>
          <a:p>
            <a:endParaRPr lang="en-US" sz="1200" dirty="0"/>
          </a:p>
          <a:p>
            <a:r>
              <a:rPr lang="en-US" sz="2400" dirty="0"/>
              <a:t>* Adjusting threshold for minimum and maximum occurrence of words in the document</a:t>
            </a:r>
          </a:p>
          <a:p>
            <a:endParaRPr lang="en-US" sz="1200" dirty="0"/>
          </a:p>
          <a:p>
            <a:r>
              <a:rPr lang="en-US" sz="2400" dirty="0"/>
              <a:t>* Hyperparameter tuning</a:t>
            </a:r>
          </a:p>
          <a:p>
            <a:endParaRPr lang="en-US" sz="1200" dirty="0"/>
          </a:p>
          <a:p>
            <a:r>
              <a:rPr lang="en-US" sz="2400" dirty="0"/>
              <a:t>* Feature Selection (SVD, PCA)</a:t>
            </a:r>
          </a:p>
          <a:p>
            <a:endParaRPr lang="en-US" sz="1200" dirty="0"/>
          </a:p>
          <a:p>
            <a:r>
              <a:rPr lang="en-US" sz="2400" dirty="0"/>
              <a:t>* Ensemble modeling</a:t>
            </a:r>
          </a:p>
        </p:txBody>
      </p:sp>
      <p:sp>
        <p:nvSpPr>
          <p:cNvPr id="17" name="Rectangle: Rounded Corners 16">
            <a:extLst>
              <a:ext uri="{FF2B5EF4-FFF2-40B4-BE49-F238E27FC236}">
                <a16:creationId xmlns:a16="http://schemas.microsoft.com/office/drawing/2014/main" id="{76DC66C6-1F97-43FB-BE15-08F4AF0CC721}"/>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19" name="Rectangle: Rounded Corners 18">
            <a:extLst>
              <a:ext uri="{FF2B5EF4-FFF2-40B4-BE49-F238E27FC236}">
                <a16:creationId xmlns:a16="http://schemas.microsoft.com/office/drawing/2014/main" id="{9B2D6303-A22B-45AA-B01D-BFC00E239210}"/>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1" name="Rectangle: Rounded Corners 20">
            <a:extLst>
              <a:ext uri="{FF2B5EF4-FFF2-40B4-BE49-F238E27FC236}">
                <a16:creationId xmlns:a16="http://schemas.microsoft.com/office/drawing/2014/main" id="{00E8792E-8322-4FD8-815C-B987AC71ABDA}"/>
              </a:ext>
            </a:extLst>
          </p:cNvPr>
          <p:cNvSpPr/>
          <p:nvPr/>
        </p:nvSpPr>
        <p:spPr>
          <a:xfrm>
            <a:off x="130627" y="1172316"/>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2" name="Rectangle: Rounded Corners 21">
            <a:extLst>
              <a:ext uri="{FF2B5EF4-FFF2-40B4-BE49-F238E27FC236}">
                <a16:creationId xmlns:a16="http://schemas.microsoft.com/office/drawing/2014/main" id="{86A62805-2C12-4CAF-B87F-F1710DC40A42}"/>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3" name="Rectangle: Rounded Corners 22">
            <a:extLst>
              <a:ext uri="{FF2B5EF4-FFF2-40B4-BE49-F238E27FC236}">
                <a16:creationId xmlns:a16="http://schemas.microsoft.com/office/drawing/2014/main" id="{45CF331F-DC5F-4522-9886-D9CE5C946865}"/>
              </a:ext>
            </a:extLst>
          </p:cNvPr>
          <p:cNvSpPr/>
          <p:nvPr/>
        </p:nvSpPr>
        <p:spPr>
          <a:xfrm>
            <a:off x="130627" y="2265832"/>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4" name="Rectangle: Rounded Corners 23">
            <a:extLst>
              <a:ext uri="{FF2B5EF4-FFF2-40B4-BE49-F238E27FC236}">
                <a16:creationId xmlns:a16="http://schemas.microsoft.com/office/drawing/2014/main" id="{D7700C26-BCC2-4079-B234-41A14059391F}"/>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5" name="Rectangle: Rounded Corners 24">
            <a:extLst>
              <a:ext uri="{FF2B5EF4-FFF2-40B4-BE49-F238E27FC236}">
                <a16:creationId xmlns:a16="http://schemas.microsoft.com/office/drawing/2014/main" id="{1B547E7B-966C-4F5B-B4B1-5BEBE727F8DA}"/>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6" name="Rectangle: Rounded Corners 25">
            <a:extLst>
              <a:ext uri="{FF2B5EF4-FFF2-40B4-BE49-F238E27FC236}">
                <a16:creationId xmlns:a16="http://schemas.microsoft.com/office/drawing/2014/main" id="{B5F1A614-60DB-49E3-96B4-5DDDCA429328}"/>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7" name="Rectangle: Rounded Corners 26">
            <a:extLst>
              <a:ext uri="{FF2B5EF4-FFF2-40B4-BE49-F238E27FC236}">
                <a16:creationId xmlns:a16="http://schemas.microsoft.com/office/drawing/2014/main" id="{DBF95789-409E-4450-B64E-BECC407A1F3C}"/>
              </a:ext>
            </a:extLst>
          </p:cNvPr>
          <p:cNvSpPr/>
          <p:nvPr/>
        </p:nvSpPr>
        <p:spPr>
          <a:xfrm>
            <a:off x="130627" y="4490895"/>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28" name="Rectangle: Rounded Corners 27">
            <a:extLst>
              <a:ext uri="{FF2B5EF4-FFF2-40B4-BE49-F238E27FC236}">
                <a16:creationId xmlns:a16="http://schemas.microsoft.com/office/drawing/2014/main" id="{5BEBE39B-DE81-450D-8311-2924D6B84323}"/>
              </a:ext>
            </a:extLst>
          </p:cNvPr>
          <p:cNvSpPr/>
          <p:nvPr/>
        </p:nvSpPr>
        <p:spPr>
          <a:xfrm>
            <a:off x="130627" y="5047233"/>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29" name="Rectangle: Rounded Corners 28">
            <a:extLst>
              <a:ext uri="{FF2B5EF4-FFF2-40B4-BE49-F238E27FC236}">
                <a16:creationId xmlns:a16="http://schemas.microsoft.com/office/drawing/2014/main" id="{892CD4B8-F460-4615-9293-F443507D80EF}"/>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30" name="Rectangle: Rounded Corners 29">
            <a:extLst>
              <a:ext uri="{FF2B5EF4-FFF2-40B4-BE49-F238E27FC236}">
                <a16:creationId xmlns:a16="http://schemas.microsoft.com/office/drawing/2014/main" id="{A05A0C35-97B9-4E17-992A-864220BFA375}"/>
              </a:ext>
            </a:extLst>
          </p:cNvPr>
          <p:cNvSpPr/>
          <p:nvPr/>
        </p:nvSpPr>
        <p:spPr>
          <a:xfrm>
            <a:off x="130627" y="6144795"/>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pic>
        <p:nvPicPr>
          <p:cNvPr id="3" name="Picture 2">
            <a:extLst>
              <a:ext uri="{FF2B5EF4-FFF2-40B4-BE49-F238E27FC236}">
                <a16:creationId xmlns:a16="http://schemas.microsoft.com/office/drawing/2014/main" id="{E94B67A9-0C56-4022-BE12-4868C847F694}"/>
              </a:ext>
            </a:extLst>
          </p:cNvPr>
          <p:cNvPicPr>
            <a:picLocks noChangeAspect="1"/>
          </p:cNvPicPr>
          <p:nvPr/>
        </p:nvPicPr>
        <p:blipFill>
          <a:blip r:embed="rId2"/>
          <a:stretch>
            <a:fillRect/>
          </a:stretch>
        </p:blipFill>
        <p:spPr>
          <a:xfrm>
            <a:off x="5865157" y="794143"/>
            <a:ext cx="3509686" cy="2346098"/>
          </a:xfrm>
          <a:prstGeom prst="rect">
            <a:avLst/>
          </a:prstGeom>
        </p:spPr>
      </p:pic>
    </p:spTree>
    <p:extLst>
      <p:ext uri="{BB962C8B-B14F-4D97-AF65-F5344CB8AC3E}">
        <p14:creationId xmlns:p14="http://schemas.microsoft.com/office/powerpoint/2010/main" val="2659482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CEF4F8E-706E-446D-A119-D7DB1CB85C56}"/>
              </a:ext>
            </a:extLst>
          </p:cNvPr>
          <p:cNvGrpSpPr/>
          <p:nvPr/>
        </p:nvGrpSpPr>
        <p:grpSpPr>
          <a:xfrm>
            <a:off x="2828041" y="1716394"/>
            <a:ext cx="4276061" cy="4436326"/>
            <a:chOff x="942679" y="1498862"/>
            <a:chExt cx="4276061" cy="4436326"/>
          </a:xfrm>
        </p:grpSpPr>
        <p:pic>
          <p:nvPicPr>
            <p:cNvPr id="31" name="Picture 30">
              <a:extLst>
                <a:ext uri="{FF2B5EF4-FFF2-40B4-BE49-F238E27FC236}">
                  <a16:creationId xmlns:a16="http://schemas.microsoft.com/office/drawing/2014/main" id="{E197445E-7507-4093-8B86-746736B206A3}"/>
                </a:ext>
              </a:extLst>
            </p:cNvPr>
            <p:cNvPicPr>
              <a:picLocks noChangeAspect="1"/>
            </p:cNvPicPr>
            <p:nvPr/>
          </p:nvPicPr>
          <p:blipFill rotWithShape="1">
            <a:blip r:embed="rId2"/>
            <a:srcRect l="13358" r="67869"/>
            <a:stretch/>
          </p:blipFill>
          <p:spPr>
            <a:xfrm>
              <a:off x="942679" y="1498862"/>
              <a:ext cx="1065229" cy="4436326"/>
            </a:xfrm>
            <a:prstGeom prst="rect">
              <a:avLst/>
            </a:prstGeom>
          </p:spPr>
        </p:pic>
        <p:pic>
          <p:nvPicPr>
            <p:cNvPr id="32" name="Picture 31">
              <a:extLst>
                <a:ext uri="{FF2B5EF4-FFF2-40B4-BE49-F238E27FC236}">
                  <a16:creationId xmlns:a16="http://schemas.microsoft.com/office/drawing/2014/main" id="{DC673FE7-E555-4B06-8C25-39E3F6199892}"/>
                </a:ext>
              </a:extLst>
            </p:cNvPr>
            <p:cNvPicPr>
              <a:picLocks noChangeAspect="1"/>
            </p:cNvPicPr>
            <p:nvPr/>
          </p:nvPicPr>
          <p:blipFill rotWithShape="1">
            <a:blip r:embed="rId2"/>
            <a:srcRect l="43415"/>
            <a:stretch/>
          </p:blipFill>
          <p:spPr>
            <a:xfrm>
              <a:off x="2007908" y="1498862"/>
              <a:ext cx="3210832" cy="4436326"/>
            </a:xfrm>
            <a:prstGeom prst="rect">
              <a:avLst/>
            </a:prstGeom>
          </p:spPr>
        </p:pic>
      </p:grpSp>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8000" y="810710"/>
            <a:ext cx="9144000" cy="622168"/>
          </a:xfrm>
        </p:spPr>
        <p:txBody>
          <a:bodyPr>
            <a:normAutofit fontScale="90000"/>
          </a:bodyPr>
          <a:lstStyle/>
          <a:p>
            <a:r>
              <a:rPr lang="en-US" sz="3200" b="1" dirty="0">
                <a:solidFill>
                  <a:srgbClr val="FF0000"/>
                </a:solidFill>
                <a:latin typeface="Arial" panose="020B0604020202020204" pitchFamily="34" charset="0"/>
                <a:cs typeface="Arial" panose="020B0604020202020204" pitchFamily="34" charset="0"/>
              </a:rPr>
              <a:t>Count-Vectorizing and Algorithms</a:t>
            </a:r>
            <a:br>
              <a:rPr lang="en-US" sz="3200" b="1" dirty="0">
                <a:solidFill>
                  <a:srgbClr val="FF0000"/>
                </a:solidFill>
                <a:latin typeface="Arial" panose="020B0604020202020204" pitchFamily="34" charset="0"/>
                <a:cs typeface="Arial" panose="020B0604020202020204" pitchFamily="34" charset="0"/>
              </a:rPr>
            </a:br>
            <a:r>
              <a:rPr lang="en-US" sz="3200" b="1" dirty="0">
                <a:solidFill>
                  <a:srgbClr val="FF0000"/>
                </a:solidFill>
                <a:latin typeface="Arial" panose="020B0604020202020204" pitchFamily="34" charset="0"/>
                <a:cs typeface="Arial" panose="020B0604020202020204" pitchFamily="34" charset="0"/>
              </a:rPr>
              <a:t>Adding Most and Least Common Words to </a:t>
            </a:r>
            <a:r>
              <a:rPr lang="en-US" sz="3200" b="1" dirty="0" err="1">
                <a:solidFill>
                  <a:srgbClr val="FF0000"/>
                </a:solidFill>
                <a:latin typeface="Arial" panose="020B0604020202020204" pitchFamily="34" charset="0"/>
                <a:cs typeface="Arial" panose="020B0604020202020204" pitchFamily="34" charset="0"/>
              </a:rPr>
              <a:t>Stopwords</a:t>
            </a:r>
            <a:r>
              <a:rPr lang="en-US" sz="3200" b="1" dirty="0">
                <a:solidFill>
                  <a:srgbClr val="FF0000"/>
                </a:solidFill>
                <a:latin typeface="Arial" panose="020B0604020202020204" pitchFamily="34" charset="0"/>
                <a:cs typeface="Arial" panose="020B0604020202020204" pitchFamily="34" charset="0"/>
              </a:rPr>
              <a:t> List</a:t>
            </a:r>
          </a:p>
        </p:txBody>
      </p:sp>
      <p:sp>
        <p:nvSpPr>
          <p:cNvPr id="17" name="Rectangle: Rounded Corners 16">
            <a:extLst>
              <a:ext uri="{FF2B5EF4-FFF2-40B4-BE49-F238E27FC236}">
                <a16:creationId xmlns:a16="http://schemas.microsoft.com/office/drawing/2014/main" id="{76DC66C6-1F97-43FB-BE15-08F4AF0CC721}"/>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19" name="Rectangle: Rounded Corners 18">
            <a:extLst>
              <a:ext uri="{FF2B5EF4-FFF2-40B4-BE49-F238E27FC236}">
                <a16:creationId xmlns:a16="http://schemas.microsoft.com/office/drawing/2014/main" id="{9B2D6303-A22B-45AA-B01D-BFC00E239210}"/>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1" name="Rectangle: Rounded Corners 20">
            <a:extLst>
              <a:ext uri="{FF2B5EF4-FFF2-40B4-BE49-F238E27FC236}">
                <a16:creationId xmlns:a16="http://schemas.microsoft.com/office/drawing/2014/main" id="{00E8792E-8322-4FD8-815C-B987AC71ABDA}"/>
              </a:ext>
            </a:extLst>
          </p:cNvPr>
          <p:cNvSpPr/>
          <p:nvPr/>
        </p:nvSpPr>
        <p:spPr>
          <a:xfrm>
            <a:off x="130627" y="1172316"/>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2" name="Rectangle: Rounded Corners 21">
            <a:extLst>
              <a:ext uri="{FF2B5EF4-FFF2-40B4-BE49-F238E27FC236}">
                <a16:creationId xmlns:a16="http://schemas.microsoft.com/office/drawing/2014/main" id="{86A62805-2C12-4CAF-B87F-F1710DC40A42}"/>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3" name="Rectangle: Rounded Corners 22">
            <a:extLst>
              <a:ext uri="{FF2B5EF4-FFF2-40B4-BE49-F238E27FC236}">
                <a16:creationId xmlns:a16="http://schemas.microsoft.com/office/drawing/2014/main" id="{45CF331F-DC5F-4522-9886-D9CE5C946865}"/>
              </a:ext>
            </a:extLst>
          </p:cNvPr>
          <p:cNvSpPr/>
          <p:nvPr/>
        </p:nvSpPr>
        <p:spPr>
          <a:xfrm>
            <a:off x="130627" y="2265832"/>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4" name="Rectangle: Rounded Corners 23">
            <a:extLst>
              <a:ext uri="{FF2B5EF4-FFF2-40B4-BE49-F238E27FC236}">
                <a16:creationId xmlns:a16="http://schemas.microsoft.com/office/drawing/2014/main" id="{D7700C26-BCC2-4079-B234-41A14059391F}"/>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5" name="Rectangle: Rounded Corners 24">
            <a:extLst>
              <a:ext uri="{FF2B5EF4-FFF2-40B4-BE49-F238E27FC236}">
                <a16:creationId xmlns:a16="http://schemas.microsoft.com/office/drawing/2014/main" id="{1B547E7B-966C-4F5B-B4B1-5BEBE727F8DA}"/>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6" name="Rectangle: Rounded Corners 25">
            <a:extLst>
              <a:ext uri="{FF2B5EF4-FFF2-40B4-BE49-F238E27FC236}">
                <a16:creationId xmlns:a16="http://schemas.microsoft.com/office/drawing/2014/main" id="{B5F1A614-60DB-49E3-96B4-5DDDCA429328}"/>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7" name="Rectangle: Rounded Corners 26">
            <a:extLst>
              <a:ext uri="{FF2B5EF4-FFF2-40B4-BE49-F238E27FC236}">
                <a16:creationId xmlns:a16="http://schemas.microsoft.com/office/drawing/2014/main" id="{DBF95789-409E-4450-B64E-BECC407A1F3C}"/>
              </a:ext>
            </a:extLst>
          </p:cNvPr>
          <p:cNvSpPr/>
          <p:nvPr/>
        </p:nvSpPr>
        <p:spPr>
          <a:xfrm>
            <a:off x="130627" y="4490895"/>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28" name="Rectangle: Rounded Corners 27">
            <a:extLst>
              <a:ext uri="{FF2B5EF4-FFF2-40B4-BE49-F238E27FC236}">
                <a16:creationId xmlns:a16="http://schemas.microsoft.com/office/drawing/2014/main" id="{5BEBE39B-DE81-450D-8311-2924D6B84323}"/>
              </a:ext>
            </a:extLst>
          </p:cNvPr>
          <p:cNvSpPr/>
          <p:nvPr/>
        </p:nvSpPr>
        <p:spPr>
          <a:xfrm>
            <a:off x="130627" y="5047233"/>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29" name="Rectangle: Rounded Corners 28">
            <a:extLst>
              <a:ext uri="{FF2B5EF4-FFF2-40B4-BE49-F238E27FC236}">
                <a16:creationId xmlns:a16="http://schemas.microsoft.com/office/drawing/2014/main" id="{892CD4B8-F460-4615-9293-F443507D80EF}"/>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30" name="Rectangle: Rounded Corners 29">
            <a:extLst>
              <a:ext uri="{FF2B5EF4-FFF2-40B4-BE49-F238E27FC236}">
                <a16:creationId xmlns:a16="http://schemas.microsoft.com/office/drawing/2014/main" id="{A05A0C35-97B9-4E17-992A-864220BFA375}"/>
              </a:ext>
            </a:extLst>
          </p:cNvPr>
          <p:cNvSpPr/>
          <p:nvPr/>
        </p:nvSpPr>
        <p:spPr>
          <a:xfrm>
            <a:off x="130627" y="6162709"/>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sp>
        <p:nvSpPr>
          <p:cNvPr id="33" name="Rectangle: Rounded Corners 32">
            <a:extLst>
              <a:ext uri="{FF2B5EF4-FFF2-40B4-BE49-F238E27FC236}">
                <a16:creationId xmlns:a16="http://schemas.microsoft.com/office/drawing/2014/main" id="{D13733C1-9304-4FBF-AE1D-3EBD7B1469DE}"/>
              </a:ext>
            </a:extLst>
          </p:cNvPr>
          <p:cNvSpPr/>
          <p:nvPr/>
        </p:nvSpPr>
        <p:spPr>
          <a:xfrm>
            <a:off x="2888998" y="5235557"/>
            <a:ext cx="4215104" cy="81173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5535627-D944-474A-92D7-5B85E88420B9}"/>
              </a:ext>
            </a:extLst>
          </p:cNvPr>
          <p:cNvPicPr>
            <a:picLocks noChangeAspect="1"/>
          </p:cNvPicPr>
          <p:nvPr/>
        </p:nvPicPr>
        <p:blipFill>
          <a:blip r:embed="rId3"/>
          <a:stretch>
            <a:fillRect/>
          </a:stretch>
        </p:blipFill>
        <p:spPr>
          <a:xfrm>
            <a:off x="6945153" y="2193988"/>
            <a:ext cx="5377721" cy="2853245"/>
          </a:xfrm>
          <a:prstGeom prst="rect">
            <a:avLst/>
          </a:prstGeom>
        </p:spPr>
      </p:pic>
      <p:sp>
        <p:nvSpPr>
          <p:cNvPr id="34" name="Rectangle: Rounded Corners 33">
            <a:extLst>
              <a:ext uri="{FF2B5EF4-FFF2-40B4-BE49-F238E27FC236}">
                <a16:creationId xmlns:a16="http://schemas.microsoft.com/office/drawing/2014/main" id="{1ADC0CD6-03AF-4EEA-8B12-27920422EB33}"/>
              </a:ext>
            </a:extLst>
          </p:cNvPr>
          <p:cNvSpPr/>
          <p:nvPr/>
        </p:nvSpPr>
        <p:spPr>
          <a:xfrm rot="5400000">
            <a:off x="10193631" y="3237506"/>
            <a:ext cx="2839416" cy="89606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2043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8000" y="810710"/>
            <a:ext cx="9144000" cy="622168"/>
          </a:xfrm>
        </p:spPr>
        <p:txBody>
          <a:bodyPr>
            <a:normAutofit fontScale="90000"/>
          </a:bodyPr>
          <a:lstStyle/>
          <a:p>
            <a:r>
              <a:rPr lang="en-US" sz="3200" b="1" dirty="0">
                <a:solidFill>
                  <a:srgbClr val="FF0000"/>
                </a:solidFill>
                <a:latin typeface="Arial" panose="020B0604020202020204" pitchFamily="34" charset="0"/>
                <a:cs typeface="Arial" panose="020B0604020202020204" pitchFamily="34" charset="0"/>
              </a:rPr>
              <a:t>Count-Vectorizing and Algorithms</a:t>
            </a:r>
            <a:br>
              <a:rPr lang="en-US" sz="3200" b="1" dirty="0">
                <a:solidFill>
                  <a:srgbClr val="FF0000"/>
                </a:solidFill>
                <a:latin typeface="Arial" panose="020B0604020202020204" pitchFamily="34" charset="0"/>
                <a:cs typeface="Arial" panose="020B0604020202020204" pitchFamily="34" charset="0"/>
              </a:rPr>
            </a:br>
            <a:r>
              <a:rPr lang="en-US" sz="3200" b="1" dirty="0">
                <a:solidFill>
                  <a:srgbClr val="FF0000"/>
                </a:solidFill>
                <a:latin typeface="Arial" panose="020B0604020202020204" pitchFamily="34" charset="0"/>
                <a:cs typeface="Arial" panose="020B0604020202020204" pitchFamily="34" charset="0"/>
              </a:rPr>
              <a:t>Synthetic Minority Oversampling Technique (SMOTE)</a:t>
            </a:r>
          </a:p>
        </p:txBody>
      </p:sp>
      <p:sp>
        <p:nvSpPr>
          <p:cNvPr id="17" name="Rectangle: Rounded Corners 16">
            <a:extLst>
              <a:ext uri="{FF2B5EF4-FFF2-40B4-BE49-F238E27FC236}">
                <a16:creationId xmlns:a16="http://schemas.microsoft.com/office/drawing/2014/main" id="{76DC66C6-1F97-43FB-BE15-08F4AF0CC721}"/>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19" name="Rectangle: Rounded Corners 18">
            <a:extLst>
              <a:ext uri="{FF2B5EF4-FFF2-40B4-BE49-F238E27FC236}">
                <a16:creationId xmlns:a16="http://schemas.microsoft.com/office/drawing/2014/main" id="{9B2D6303-A22B-45AA-B01D-BFC00E239210}"/>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1" name="Rectangle: Rounded Corners 20">
            <a:extLst>
              <a:ext uri="{FF2B5EF4-FFF2-40B4-BE49-F238E27FC236}">
                <a16:creationId xmlns:a16="http://schemas.microsoft.com/office/drawing/2014/main" id="{00E8792E-8322-4FD8-815C-B987AC71ABDA}"/>
              </a:ext>
            </a:extLst>
          </p:cNvPr>
          <p:cNvSpPr/>
          <p:nvPr/>
        </p:nvSpPr>
        <p:spPr>
          <a:xfrm>
            <a:off x="130627" y="1172316"/>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2" name="Rectangle: Rounded Corners 21">
            <a:extLst>
              <a:ext uri="{FF2B5EF4-FFF2-40B4-BE49-F238E27FC236}">
                <a16:creationId xmlns:a16="http://schemas.microsoft.com/office/drawing/2014/main" id="{86A62805-2C12-4CAF-B87F-F1710DC40A42}"/>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3" name="Rectangle: Rounded Corners 22">
            <a:extLst>
              <a:ext uri="{FF2B5EF4-FFF2-40B4-BE49-F238E27FC236}">
                <a16:creationId xmlns:a16="http://schemas.microsoft.com/office/drawing/2014/main" id="{45CF331F-DC5F-4522-9886-D9CE5C946865}"/>
              </a:ext>
            </a:extLst>
          </p:cNvPr>
          <p:cNvSpPr/>
          <p:nvPr/>
        </p:nvSpPr>
        <p:spPr>
          <a:xfrm>
            <a:off x="130627" y="2265832"/>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4" name="Rectangle: Rounded Corners 23">
            <a:extLst>
              <a:ext uri="{FF2B5EF4-FFF2-40B4-BE49-F238E27FC236}">
                <a16:creationId xmlns:a16="http://schemas.microsoft.com/office/drawing/2014/main" id="{D7700C26-BCC2-4079-B234-41A14059391F}"/>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5" name="Rectangle: Rounded Corners 24">
            <a:extLst>
              <a:ext uri="{FF2B5EF4-FFF2-40B4-BE49-F238E27FC236}">
                <a16:creationId xmlns:a16="http://schemas.microsoft.com/office/drawing/2014/main" id="{1B547E7B-966C-4F5B-B4B1-5BEBE727F8DA}"/>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6" name="Rectangle: Rounded Corners 25">
            <a:extLst>
              <a:ext uri="{FF2B5EF4-FFF2-40B4-BE49-F238E27FC236}">
                <a16:creationId xmlns:a16="http://schemas.microsoft.com/office/drawing/2014/main" id="{B5F1A614-60DB-49E3-96B4-5DDDCA429328}"/>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7" name="Rectangle: Rounded Corners 26">
            <a:extLst>
              <a:ext uri="{FF2B5EF4-FFF2-40B4-BE49-F238E27FC236}">
                <a16:creationId xmlns:a16="http://schemas.microsoft.com/office/drawing/2014/main" id="{DBF95789-409E-4450-B64E-BECC407A1F3C}"/>
              </a:ext>
            </a:extLst>
          </p:cNvPr>
          <p:cNvSpPr/>
          <p:nvPr/>
        </p:nvSpPr>
        <p:spPr>
          <a:xfrm>
            <a:off x="130627" y="4490895"/>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28" name="Rectangle: Rounded Corners 27">
            <a:extLst>
              <a:ext uri="{FF2B5EF4-FFF2-40B4-BE49-F238E27FC236}">
                <a16:creationId xmlns:a16="http://schemas.microsoft.com/office/drawing/2014/main" id="{5BEBE39B-DE81-450D-8311-2924D6B84323}"/>
              </a:ext>
            </a:extLst>
          </p:cNvPr>
          <p:cNvSpPr/>
          <p:nvPr/>
        </p:nvSpPr>
        <p:spPr>
          <a:xfrm>
            <a:off x="130627" y="5047233"/>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29" name="Rectangle: Rounded Corners 28">
            <a:extLst>
              <a:ext uri="{FF2B5EF4-FFF2-40B4-BE49-F238E27FC236}">
                <a16:creationId xmlns:a16="http://schemas.microsoft.com/office/drawing/2014/main" id="{892CD4B8-F460-4615-9293-F443507D80EF}"/>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30" name="Rectangle: Rounded Corners 29">
            <a:extLst>
              <a:ext uri="{FF2B5EF4-FFF2-40B4-BE49-F238E27FC236}">
                <a16:creationId xmlns:a16="http://schemas.microsoft.com/office/drawing/2014/main" id="{A05A0C35-97B9-4E17-992A-864220BFA375}"/>
              </a:ext>
            </a:extLst>
          </p:cNvPr>
          <p:cNvSpPr/>
          <p:nvPr/>
        </p:nvSpPr>
        <p:spPr>
          <a:xfrm>
            <a:off x="130627" y="6162709"/>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pic>
        <p:nvPicPr>
          <p:cNvPr id="3" name="Picture 2">
            <a:extLst>
              <a:ext uri="{FF2B5EF4-FFF2-40B4-BE49-F238E27FC236}">
                <a16:creationId xmlns:a16="http://schemas.microsoft.com/office/drawing/2014/main" id="{357D66BB-33AC-45DA-952F-14321CD1D451}"/>
              </a:ext>
            </a:extLst>
          </p:cNvPr>
          <p:cNvPicPr>
            <a:picLocks noChangeAspect="1"/>
          </p:cNvPicPr>
          <p:nvPr/>
        </p:nvPicPr>
        <p:blipFill>
          <a:blip r:embed="rId2"/>
          <a:stretch>
            <a:fillRect/>
          </a:stretch>
        </p:blipFill>
        <p:spPr>
          <a:xfrm>
            <a:off x="2863227" y="1656845"/>
            <a:ext cx="4133446" cy="4273666"/>
          </a:xfrm>
          <a:prstGeom prst="rect">
            <a:avLst/>
          </a:prstGeom>
        </p:spPr>
      </p:pic>
      <p:pic>
        <p:nvPicPr>
          <p:cNvPr id="5" name="Picture 4">
            <a:extLst>
              <a:ext uri="{FF2B5EF4-FFF2-40B4-BE49-F238E27FC236}">
                <a16:creationId xmlns:a16="http://schemas.microsoft.com/office/drawing/2014/main" id="{B0E3182B-983C-4AF3-812C-076077B05184}"/>
              </a:ext>
            </a:extLst>
          </p:cNvPr>
          <p:cNvPicPr>
            <a:picLocks noChangeAspect="1"/>
          </p:cNvPicPr>
          <p:nvPr/>
        </p:nvPicPr>
        <p:blipFill>
          <a:blip r:embed="rId3"/>
          <a:stretch>
            <a:fillRect/>
          </a:stretch>
        </p:blipFill>
        <p:spPr>
          <a:xfrm>
            <a:off x="6849978" y="1844843"/>
            <a:ext cx="5458647" cy="3142288"/>
          </a:xfrm>
          <a:prstGeom prst="rect">
            <a:avLst/>
          </a:prstGeom>
        </p:spPr>
      </p:pic>
      <p:sp>
        <p:nvSpPr>
          <p:cNvPr id="34" name="Rectangle: Rounded Corners 33">
            <a:extLst>
              <a:ext uri="{FF2B5EF4-FFF2-40B4-BE49-F238E27FC236}">
                <a16:creationId xmlns:a16="http://schemas.microsoft.com/office/drawing/2014/main" id="{1ADC0CD6-03AF-4EEA-8B12-27920422EB33}"/>
              </a:ext>
            </a:extLst>
          </p:cNvPr>
          <p:cNvSpPr/>
          <p:nvPr/>
        </p:nvSpPr>
        <p:spPr>
          <a:xfrm rot="5400000">
            <a:off x="8159593" y="3250349"/>
            <a:ext cx="2839416" cy="89606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D13733C1-9304-4FBF-AE1D-3EBD7B1469DE}"/>
              </a:ext>
            </a:extLst>
          </p:cNvPr>
          <p:cNvSpPr/>
          <p:nvPr/>
        </p:nvSpPr>
        <p:spPr>
          <a:xfrm>
            <a:off x="2863227" y="3605558"/>
            <a:ext cx="4215104" cy="81173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1318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1B6357-0690-4DC4-A716-80EF5745F52F}"/>
              </a:ext>
            </a:extLst>
          </p:cNvPr>
          <p:cNvPicPr>
            <a:picLocks noChangeAspect="1"/>
          </p:cNvPicPr>
          <p:nvPr/>
        </p:nvPicPr>
        <p:blipFill>
          <a:blip r:embed="rId2"/>
          <a:stretch>
            <a:fillRect/>
          </a:stretch>
        </p:blipFill>
        <p:spPr>
          <a:xfrm>
            <a:off x="7113948" y="2399628"/>
            <a:ext cx="5078052" cy="2091267"/>
          </a:xfrm>
          <a:prstGeom prst="rect">
            <a:avLst/>
          </a:prstGeom>
        </p:spPr>
      </p:pic>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200400" y="49827"/>
            <a:ext cx="9144000" cy="622168"/>
          </a:xfrm>
        </p:spPr>
        <p:txBody>
          <a:bodyPr>
            <a:normAutofit/>
          </a:bodyPr>
          <a:lstStyle/>
          <a:p>
            <a:r>
              <a:rPr lang="en-US" sz="3200" b="1" dirty="0">
                <a:solidFill>
                  <a:srgbClr val="FF0000"/>
                </a:solidFill>
                <a:latin typeface="Arial" panose="020B0604020202020204" pitchFamily="34" charset="0"/>
                <a:cs typeface="Arial" panose="020B0604020202020204" pitchFamily="34" charset="0"/>
              </a:rPr>
              <a:t>Problem Definition</a:t>
            </a:r>
          </a:p>
        </p:txBody>
      </p:sp>
      <p:sp>
        <p:nvSpPr>
          <p:cNvPr id="17" name="Rectangle: Rounded Corners 16">
            <a:extLst>
              <a:ext uri="{FF2B5EF4-FFF2-40B4-BE49-F238E27FC236}">
                <a16:creationId xmlns:a16="http://schemas.microsoft.com/office/drawing/2014/main" id="{F3FA04AC-2C34-4B44-831A-DA81B0F50C77}"/>
              </a:ext>
            </a:extLst>
          </p:cNvPr>
          <p:cNvSpPr/>
          <p:nvPr/>
        </p:nvSpPr>
        <p:spPr>
          <a:xfrm>
            <a:off x="130627" y="78800"/>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18" name="Rectangle: Rounded Corners 17">
            <a:extLst>
              <a:ext uri="{FF2B5EF4-FFF2-40B4-BE49-F238E27FC236}">
                <a16:creationId xmlns:a16="http://schemas.microsoft.com/office/drawing/2014/main" id="{A59CBE03-EF80-4C69-8CA2-241242F580AB}"/>
              </a:ext>
            </a:extLst>
          </p:cNvPr>
          <p:cNvSpPr/>
          <p:nvPr/>
        </p:nvSpPr>
        <p:spPr>
          <a:xfrm>
            <a:off x="130627" y="653267"/>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19" name="Rectangle: Rounded Corners 18">
            <a:extLst>
              <a:ext uri="{FF2B5EF4-FFF2-40B4-BE49-F238E27FC236}">
                <a16:creationId xmlns:a16="http://schemas.microsoft.com/office/drawing/2014/main" id="{A2A88F58-D885-4D3E-9D00-9CA62CEE25C2}"/>
              </a:ext>
            </a:extLst>
          </p:cNvPr>
          <p:cNvSpPr/>
          <p:nvPr/>
        </p:nvSpPr>
        <p:spPr>
          <a:xfrm>
            <a:off x="130627" y="1172316"/>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0" name="Rectangle: Rounded Corners 19">
            <a:extLst>
              <a:ext uri="{FF2B5EF4-FFF2-40B4-BE49-F238E27FC236}">
                <a16:creationId xmlns:a16="http://schemas.microsoft.com/office/drawing/2014/main" id="{831931C5-8EB4-42C2-8CB6-0199E4959FE5}"/>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1" name="Rectangle: Rounded Corners 20">
            <a:extLst>
              <a:ext uri="{FF2B5EF4-FFF2-40B4-BE49-F238E27FC236}">
                <a16:creationId xmlns:a16="http://schemas.microsoft.com/office/drawing/2014/main" id="{6B8EDCBA-2072-4778-921C-F3DB414F3DD5}"/>
              </a:ext>
            </a:extLst>
          </p:cNvPr>
          <p:cNvSpPr/>
          <p:nvPr/>
        </p:nvSpPr>
        <p:spPr>
          <a:xfrm>
            <a:off x="130627" y="2265832"/>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2" name="Rectangle: Rounded Corners 21">
            <a:extLst>
              <a:ext uri="{FF2B5EF4-FFF2-40B4-BE49-F238E27FC236}">
                <a16:creationId xmlns:a16="http://schemas.microsoft.com/office/drawing/2014/main" id="{D6CAD4B5-9D84-4D0F-8596-C65D9663FD9C}"/>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3" name="Rectangle: Rounded Corners 22">
            <a:extLst>
              <a:ext uri="{FF2B5EF4-FFF2-40B4-BE49-F238E27FC236}">
                <a16:creationId xmlns:a16="http://schemas.microsoft.com/office/drawing/2014/main" id="{26DAFF15-F201-4C36-B64C-53A6673B1D19}"/>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4" name="Rectangle: Rounded Corners 23">
            <a:extLst>
              <a:ext uri="{FF2B5EF4-FFF2-40B4-BE49-F238E27FC236}">
                <a16:creationId xmlns:a16="http://schemas.microsoft.com/office/drawing/2014/main" id="{A28892A5-58B5-470E-B1A7-68B760FE4097}"/>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5" name="Rectangle: Rounded Corners 24">
            <a:extLst>
              <a:ext uri="{FF2B5EF4-FFF2-40B4-BE49-F238E27FC236}">
                <a16:creationId xmlns:a16="http://schemas.microsoft.com/office/drawing/2014/main" id="{4F670676-6D31-45D4-8BE3-4DE084A54001}"/>
              </a:ext>
            </a:extLst>
          </p:cNvPr>
          <p:cNvSpPr/>
          <p:nvPr/>
        </p:nvSpPr>
        <p:spPr>
          <a:xfrm>
            <a:off x="130627" y="4490895"/>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26" name="Rectangle: Rounded Corners 25">
            <a:extLst>
              <a:ext uri="{FF2B5EF4-FFF2-40B4-BE49-F238E27FC236}">
                <a16:creationId xmlns:a16="http://schemas.microsoft.com/office/drawing/2014/main" id="{32F9897E-4BE3-4672-A02B-1DC4F8B21E9E}"/>
              </a:ext>
            </a:extLst>
          </p:cNvPr>
          <p:cNvSpPr/>
          <p:nvPr/>
        </p:nvSpPr>
        <p:spPr>
          <a:xfrm>
            <a:off x="130627" y="504723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27" name="Rectangle: Rounded Corners 26">
            <a:extLst>
              <a:ext uri="{FF2B5EF4-FFF2-40B4-BE49-F238E27FC236}">
                <a16:creationId xmlns:a16="http://schemas.microsoft.com/office/drawing/2014/main" id="{36CC4F3D-56E9-4771-B8FF-7272DEB55297}"/>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28" name="Rectangle: Rounded Corners 27">
            <a:extLst>
              <a:ext uri="{FF2B5EF4-FFF2-40B4-BE49-F238E27FC236}">
                <a16:creationId xmlns:a16="http://schemas.microsoft.com/office/drawing/2014/main" id="{6AF44F57-A557-4E1D-B5DC-80DD77B575DC}"/>
              </a:ext>
            </a:extLst>
          </p:cNvPr>
          <p:cNvSpPr/>
          <p:nvPr/>
        </p:nvSpPr>
        <p:spPr>
          <a:xfrm>
            <a:off x="130627" y="6162709"/>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pic>
        <p:nvPicPr>
          <p:cNvPr id="3" name="Picture 2">
            <a:extLst>
              <a:ext uri="{FF2B5EF4-FFF2-40B4-BE49-F238E27FC236}">
                <a16:creationId xmlns:a16="http://schemas.microsoft.com/office/drawing/2014/main" id="{4027A0E7-1F13-4F73-BE19-053AC1CC6B5F}"/>
              </a:ext>
            </a:extLst>
          </p:cNvPr>
          <p:cNvPicPr>
            <a:picLocks noChangeAspect="1"/>
          </p:cNvPicPr>
          <p:nvPr/>
        </p:nvPicPr>
        <p:blipFill>
          <a:blip r:embed="rId3"/>
          <a:stretch>
            <a:fillRect/>
          </a:stretch>
        </p:blipFill>
        <p:spPr>
          <a:xfrm>
            <a:off x="3031958" y="762115"/>
            <a:ext cx="4740442" cy="5738023"/>
          </a:xfrm>
          <a:prstGeom prst="rect">
            <a:avLst/>
          </a:prstGeom>
        </p:spPr>
      </p:pic>
    </p:spTree>
    <p:extLst>
      <p:ext uri="{BB962C8B-B14F-4D97-AF65-F5344CB8AC3E}">
        <p14:creationId xmlns:p14="http://schemas.microsoft.com/office/powerpoint/2010/main" val="2108964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903E2C9F-387B-42E9-95BA-1EB016DD95EC}"/>
              </a:ext>
            </a:extLst>
          </p:cNvPr>
          <p:cNvPicPr>
            <a:picLocks noChangeAspect="1"/>
          </p:cNvPicPr>
          <p:nvPr/>
        </p:nvPicPr>
        <p:blipFill>
          <a:blip r:embed="rId2"/>
          <a:stretch>
            <a:fillRect/>
          </a:stretch>
        </p:blipFill>
        <p:spPr>
          <a:xfrm>
            <a:off x="7202904" y="2502568"/>
            <a:ext cx="5290045" cy="2544665"/>
          </a:xfrm>
          <a:prstGeom prst="rect">
            <a:avLst/>
          </a:prstGeom>
        </p:spPr>
      </p:pic>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8000" y="394196"/>
            <a:ext cx="9144000" cy="622168"/>
          </a:xfrm>
        </p:spPr>
        <p:txBody>
          <a:bodyPr>
            <a:normAutofit fontScale="90000"/>
          </a:bodyPr>
          <a:lstStyle/>
          <a:p>
            <a:r>
              <a:rPr lang="en-US" sz="3200" b="1" dirty="0">
                <a:solidFill>
                  <a:srgbClr val="FF0000"/>
                </a:solidFill>
                <a:latin typeface="Arial" panose="020B0604020202020204" pitchFamily="34" charset="0"/>
                <a:cs typeface="Arial" panose="020B0604020202020204" pitchFamily="34" charset="0"/>
              </a:rPr>
              <a:t>Count-Vectorizing and Algorithms</a:t>
            </a:r>
            <a:br>
              <a:rPr lang="en-US" sz="3200" b="1" dirty="0">
                <a:solidFill>
                  <a:srgbClr val="FF0000"/>
                </a:solidFill>
                <a:latin typeface="Arial" panose="020B0604020202020204" pitchFamily="34" charset="0"/>
                <a:cs typeface="Arial" panose="020B0604020202020204" pitchFamily="34" charset="0"/>
              </a:rPr>
            </a:br>
            <a:r>
              <a:rPr lang="en-US" sz="3200" b="1" dirty="0">
                <a:solidFill>
                  <a:srgbClr val="FF0000"/>
                </a:solidFill>
                <a:latin typeface="Arial" panose="020B0604020202020204" pitchFamily="34" charset="0"/>
                <a:cs typeface="Arial" panose="020B0604020202020204" pitchFamily="34" charset="0"/>
              </a:rPr>
              <a:t>PCA + SMOTE</a:t>
            </a:r>
          </a:p>
        </p:txBody>
      </p:sp>
      <p:sp>
        <p:nvSpPr>
          <p:cNvPr id="17" name="Rectangle: Rounded Corners 16">
            <a:extLst>
              <a:ext uri="{FF2B5EF4-FFF2-40B4-BE49-F238E27FC236}">
                <a16:creationId xmlns:a16="http://schemas.microsoft.com/office/drawing/2014/main" id="{76DC66C6-1F97-43FB-BE15-08F4AF0CC721}"/>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19" name="Rectangle: Rounded Corners 18">
            <a:extLst>
              <a:ext uri="{FF2B5EF4-FFF2-40B4-BE49-F238E27FC236}">
                <a16:creationId xmlns:a16="http://schemas.microsoft.com/office/drawing/2014/main" id="{9B2D6303-A22B-45AA-B01D-BFC00E239210}"/>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1" name="Rectangle: Rounded Corners 20">
            <a:extLst>
              <a:ext uri="{FF2B5EF4-FFF2-40B4-BE49-F238E27FC236}">
                <a16:creationId xmlns:a16="http://schemas.microsoft.com/office/drawing/2014/main" id="{00E8792E-8322-4FD8-815C-B987AC71ABDA}"/>
              </a:ext>
            </a:extLst>
          </p:cNvPr>
          <p:cNvSpPr/>
          <p:nvPr/>
        </p:nvSpPr>
        <p:spPr>
          <a:xfrm>
            <a:off x="130627" y="1172316"/>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2" name="Rectangle: Rounded Corners 21">
            <a:extLst>
              <a:ext uri="{FF2B5EF4-FFF2-40B4-BE49-F238E27FC236}">
                <a16:creationId xmlns:a16="http://schemas.microsoft.com/office/drawing/2014/main" id="{86A62805-2C12-4CAF-B87F-F1710DC40A42}"/>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3" name="Rectangle: Rounded Corners 22">
            <a:extLst>
              <a:ext uri="{FF2B5EF4-FFF2-40B4-BE49-F238E27FC236}">
                <a16:creationId xmlns:a16="http://schemas.microsoft.com/office/drawing/2014/main" id="{45CF331F-DC5F-4522-9886-D9CE5C946865}"/>
              </a:ext>
            </a:extLst>
          </p:cNvPr>
          <p:cNvSpPr/>
          <p:nvPr/>
        </p:nvSpPr>
        <p:spPr>
          <a:xfrm>
            <a:off x="130627" y="2265832"/>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4" name="Rectangle: Rounded Corners 23">
            <a:extLst>
              <a:ext uri="{FF2B5EF4-FFF2-40B4-BE49-F238E27FC236}">
                <a16:creationId xmlns:a16="http://schemas.microsoft.com/office/drawing/2014/main" id="{D7700C26-BCC2-4079-B234-41A14059391F}"/>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5" name="Rectangle: Rounded Corners 24">
            <a:extLst>
              <a:ext uri="{FF2B5EF4-FFF2-40B4-BE49-F238E27FC236}">
                <a16:creationId xmlns:a16="http://schemas.microsoft.com/office/drawing/2014/main" id="{1B547E7B-966C-4F5B-B4B1-5BEBE727F8DA}"/>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6" name="Rectangle: Rounded Corners 25">
            <a:extLst>
              <a:ext uri="{FF2B5EF4-FFF2-40B4-BE49-F238E27FC236}">
                <a16:creationId xmlns:a16="http://schemas.microsoft.com/office/drawing/2014/main" id="{B5F1A614-60DB-49E3-96B4-5DDDCA429328}"/>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7" name="Rectangle: Rounded Corners 26">
            <a:extLst>
              <a:ext uri="{FF2B5EF4-FFF2-40B4-BE49-F238E27FC236}">
                <a16:creationId xmlns:a16="http://schemas.microsoft.com/office/drawing/2014/main" id="{DBF95789-409E-4450-B64E-BECC407A1F3C}"/>
              </a:ext>
            </a:extLst>
          </p:cNvPr>
          <p:cNvSpPr/>
          <p:nvPr/>
        </p:nvSpPr>
        <p:spPr>
          <a:xfrm>
            <a:off x="130627" y="4490895"/>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28" name="Rectangle: Rounded Corners 27">
            <a:extLst>
              <a:ext uri="{FF2B5EF4-FFF2-40B4-BE49-F238E27FC236}">
                <a16:creationId xmlns:a16="http://schemas.microsoft.com/office/drawing/2014/main" id="{5BEBE39B-DE81-450D-8311-2924D6B84323}"/>
              </a:ext>
            </a:extLst>
          </p:cNvPr>
          <p:cNvSpPr/>
          <p:nvPr/>
        </p:nvSpPr>
        <p:spPr>
          <a:xfrm>
            <a:off x="130627" y="5047233"/>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29" name="Rectangle: Rounded Corners 28">
            <a:extLst>
              <a:ext uri="{FF2B5EF4-FFF2-40B4-BE49-F238E27FC236}">
                <a16:creationId xmlns:a16="http://schemas.microsoft.com/office/drawing/2014/main" id="{892CD4B8-F460-4615-9293-F443507D80EF}"/>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30" name="Rectangle: Rounded Corners 29">
            <a:extLst>
              <a:ext uri="{FF2B5EF4-FFF2-40B4-BE49-F238E27FC236}">
                <a16:creationId xmlns:a16="http://schemas.microsoft.com/office/drawing/2014/main" id="{A05A0C35-97B9-4E17-992A-864220BFA375}"/>
              </a:ext>
            </a:extLst>
          </p:cNvPr>
          <p:cNvSpPr/>
          <p:nvPr/>
        </p:nvSpPr>
        <p:spPr>
          <a:xfrm>
            <a:off x="130627" y="6162709"/>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sp>
        <p:nvSpPr>
          <p:cNvPr id="34" name="Rectangle: Rounded Corners 33">
            <a:extLst>
              <a:ext uri="{FF2B5EF4-FFF2-40B4-BE49-F238E27FC236}">
                <a16:creationId xmlns:a16="http://schemas.microsoft.com/office/drawing/2014/main" id="{1ADC0CD6-03AF-4EEA-8B12-27920422EB33}"/>
              </a:ext>
            </a:extLst>
          </p:cNvPr>
          <p:cNvSpPr/>
          <p:nvPr/>
        </p:nvSpPr>
        <p:spPr>
          <a:xfrm rot="5400000">
            <a:off x="6712288" y="3102106"/>
            <a:ext cx="2839416" cy="122190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40650E1C-1B93-4F1B-BA93-F0795CE3A257}"/>
              </a:ext>
            </a:extLst>
          </p:cNvPr>
          <p:cNvGrpSpPr/>
          <p:nvPr/>
        </p:nvGrpSpPr>
        <p:grpSpPr>
          <a:xfrm>
            <a:off x="2828041" y="1669261"/>
            <a:ext cx="4564687" cy="3902698"/>
            <a:chOff x="952107" y="1498861"/>
            <a:chExt cx="4564687" cy="3902698"/>
          </a:xfrm>
        </p:grpSpPr>
        <p:pic>
          <p:nvPicPr>
            <p:cNvPr id="36" name="Picture 35">
              <a:extLst>
                <a:ext uri="{FF2B5EF4-FFF2-40B4-BE49-F238E27FC236}">
                  <a16:creationId xmlns:a16="http://schemas.microsoft.com/office/drawing/2014/main" id="{A27F1BED-C558-4D1C-AABD-97695A3E338C}"/>
                </a:ext>
              </a:extLst>
            </p:cNvPr>
            <p:cNvPicPr>
              <a:picLocks noChangeAspect="1"/>
            </p:cNvPicPr>
            <p:nvPr/>
          </p:nvPicPr>
          <p:blipFill rotWithShape="1">
            <a:blip r:embed="rId3"/>
            <a:srcRect l="14057" r="68052"/>
            <a:stretch/>
          </p:blipFill>
          <p:spPr>
            <a:xfrm>
              <a:off x="952107" y="1498861"/>
              <a:ext cx="1102936" cy="3902698"/>
            </a:xfrm>
            <a:prstGeom prst="rect">
              <a:avLst/>
            </a:prstGeom>
          </p:spPr>
        </p:pic>
        <p:pic>
          <p:nvPicPr>
            <p:cNvPr id="37" name="Picture 36">
              <a:extLst>
                <a:ext uri="{FF2B5EF4-FFF2-40B4-BE49-F238E27FC236}">
                  <a16:creationId xmlns:a16="http://schemas.microsoft.com/office/drawing/2014/main" id="{2C8E6EC5-FE06-4335-B27A-688E3E765973}"/>
                </a:ext>
              </a:extLst>
            </p:cNvPr>
            <p:cNvPicPr>
              <a:picLocks noChangeAspect="1"/>
            </p:cNvPicPr>
            <p:nvPr/>
          </p:nvPicPr>
          <p:blipFill rotWithShape="1">
            <a:blip r:embed="rId3"/>
            <a:srcRect l="43846"/>
            <a:stretch/>
          </p:blipFill>
          <p:spPr>
            <a:xfrm>
              <a:off x="2055043" y="1498861"/>
              <a:ext cx="3461751" cy="3902698"/>
            </a:xfrm>
            <a:prstGeom prst="rect">
              <a:avLst/>
            </a:prstGeom>
          </p:spPr>
        </p:pic>
      </p:grpSp>
      <p:sp>
        <p:nvSpPr>
          <p:cNvPr id="33" name="Rectangle: Rounded Corners 32">
            <a:extLst>
              <a:ext uri="{FF2B5EF4-FFF2-40B4-BE49-F238E27FC236}">
                <a16:creationId xmlns:a16="http://schemas.microsoft.com/office/drawing/2014/main" id="{D13733C1-9304-4FBF-AE1D-3EBD7B1469DE}"/>
              </a:ext>
            </a:extLst>
          </p:cNvPr>
          <p:cNvSpPr/>
          <p:nvPr/>
        </p:nvSpPr>
        <p:spPr>
          <a:xfrm>
            <a:off x="2956360" y="2183516"/>
            <a:ext cx="4436367" cy="81173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8857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DEFFEE9C-C770-4A68-A4EE-352A8A80009A}"/>
              </a:ext>
            </a:extLst>
          </p:cNvPr>
          <p:cNvPicPr>
            <a:picLocks noChangeAspect="1"/>
          </p:cNvPicPr>
          <p:nvPr/>
        </p:nvPicPr>
        <p:blipFill>
          <a:blip r:embed="rId2"/>
          <a:stretch>
            <a:fillRect/>
          </a:stretch>
        </p:blipFill>
        <p:spPr>
          <a:xfrm>
            <a:off x="7299044" y="2580352"/>
            <a:ext cx="5021293" cy="3069912"/>
          </a:xfrm>
          <a:prstGeom prst="rect">
            <a:avLst/>
          </a:prstGeom>
        </p:spPr>
      </p:pic>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8000" y="394196"/>
            <a:ext cx="9144000" cy="622168"/>
          </a:xfrm>
        </p:spPr>
        <p:txBody>
          <a:bodyPr>
            <a:normAutofit fontScale="90000"/>
          </a:bodyPr>
          <a:lstStyle/>
          <a:p>
            <a:r>
              <a:rPr lang="en-US" sz="3200" b="1" dirty="0">
                <a:solidFill>
                  <a:srgbClr val="FF0000"/>
                </a:solidFill>
                <a:latin typeface="Arial" panose="020B0604020202020204" pitchFamily="34" charset="0"/>
                <a:cs typeface="Arial" panose="020B0604020202020204" pitchFamily="34" charset="0"/>
              </a:rPr>
              <a:t>Count-Vectorizing and Algorithms</a:t>
            </a:r>
            <a:br>
              <a:rPr lang="en-US" sz="3200" b="1" dirty="0">
                <a:solidFill>
                  <a:srgbClr val="FF0000"/>
                </a:solidFill>
                <a:latin typeface="Arial" panose="020B0604020202020204" pitchFamily="34" charset="0"/>
                <a:cs typeface="Arial" panose="020B0604020202020204" pitchFamily="34" charset="0"/>
              </a:rPr>
            </a:br>
            <a:r>
              <a:rPr lang="en-US" sz="3200" b="1" dirty="0">
                <a:solidFill>
                  <a:srgbClr val="FF0000"/>
                </a:solidFill>
                <a:latin typeface="Arial" panose="020B0604020202020204" pitchFamily="34" charset="0"/>
                <a:cs typeface="Arial" panose="020B0604020202020204" pitchFamily="34" charset="0"/>
              </a:rPr>
              <a:t>Truncated SVD + SMOTE</a:t>
            </a:r>
          </a:p>
        </p:txBody>
      </p:sp>
      <p:sp>
        <p:nvSpPr>
          <p:cNvPr id="17" name="Rectangle: Rounded Corners 16">
            <a:extLst>
              <a:ext uri="{FF2B5EF4-FFF2-40B4-BE49-F238E27FC236}">
                <a16:creationId xmlns:a16="http://schemas.microsoft.com/office/drawing/2014/main" id="{76DC66C6-1F97-43FB-BE15-08F4AF0CC721}"/>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19" name="Rectangle: Rounded Corners 18">
            <a:extLst>
              <a:ext uri="{FF2B5EF4-FFF2-40B4-BE49-F238E27FC236}">
                <a16:creationId xmlns:a16="http://schemas.microsoft.com/office/drawing/2014/main" id="{9B2D6303-A22B-45AA-B01D-BFC00E239210}"/>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1" name="Rectangle: Rounded Corners 20">
            <a:extLst>
              <a:ext uri="{FF2B5EF4-FFF2-40B4-BE49-F238E27FC236}">
                <a16:creationId xmlns:a16="http://schemas.microsoft.com/office/drawing/2014/main" id="{00E8792E-8322-4FD8-815C-B987AC71ABDA}"/>
              </a:ext>
            </a:extLst>
          </p:cNvPr>
          <p:cNvSpPr/>
          <p:nvPr/>
        </p:nvSpPr>
        <p:spPr>
          <a:xfrm>
            <a:off x="130627" y="1172316"/>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2" name="Rectangle: Rounded Corners 21">
            <a:extLst>
              <a:ext uri="{FF2B5EF4-FFF2-40B4-BE49-F238E27FC236}">
                <a16:creationId xmlns:a16="http://schemas.microsoft.com/office/drawing/2014/main" id="{86A62805-2C12-4CAF-B87F-F1710DC40A42}"/>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3" name="Rectangle: Rounded Corners 22">
            <a:extLst>
              <a:ext uri="{FF2B5EF4-FFF2-40B4-BE49-F238E27FC236}">
                <a16:creationId xmlns:a16="http://schemas.microsoft.com/office/drawing/2014/main" id="{45CF331F-DC5F-4522-9886-D9CE5C946865}"/>
              </a:ext>
            </a:extLst>
          </p:cNvPr>
          <p:cNvSpPr/>
          <p:nvPr/>
        </p:nvSpPr>
        <p:spPr>
          <a:xfrm>
            <a:off x="130627" y="2265832"/>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4" name="Rectangle: Rounded Corners 23">
            <a:extLst>
              <a:ext uri="{FF2B5EF4-FFF2-40B4-BE49-F238E27FC236}">
                <a16:creationId xmlns:a16="http://schemas.microsoft.com/office/drawing/2014/main" id="{D7700C26-BCC2-4079-B234-41A14059391F}"/>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5" name="Rectangle: Rounded Corners 24">
            <a:extLst>
              <a:ext uri="{FF2B5EF4-FFF2-40B4-BE49-F238E27FC236}">
                <a16:creationId xmlns:a16="http://schemas.microsoft.com/office/drawing/2014/main" id="{1B547E7B-966C-4F5B-B4B1-5BEBE727F8DA}"/>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6" name="Rectangle: Rounded Corners 25">
            <a:extLst>
              <a:ext uri="{FF2B5EF4-FFF2-40B4-BE49-F238E27FC236}">
                <a16:creationId xmlns:a16="http://schemas.microsoft.com/office/drawing/2014/main" id="{B5F1A614-60DB-49E3-96B4-5DDDCA429328}"/>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7" name="Rectangle: Rounded Corners 26">
            <a:extLst>
              <a:ext uri="{FF2B5EF4-FFF2-40B4-BE49-F238E27FC236}">
                <a16:creationId xmlns:a16="http://schemas.microsoft.com/office/drawing/2014/main" id="{DBF95789-409E-4450-B64E-BECC407A1F3C}"/>
              </a:ext>
            </a:extLst>
          </p:cNvPr>
          <p:cNvSpPr/>
          <p:nvPr/>
        </p:nvSpPr>
        <p:spPr>
          <a:xfrm>
            <a:off x="130627" y="4490895"/>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28" name="Rectangle: Rounded Corners 27">
            <a:extLst>
              <a:ext uri="{FF2B5EF4-FFF2-40B4-BE49-F238E27FC236}">
                <a16:creationId xmlns:a16="http://schemas.microsoft.com/office/drawing/2014/main" id="{5BEBE39B-DE81-450D-8311-2924D6B84323}"/>
              </a:ext>
            </a:extLst>
          </p:cNvPr>
          <p:cNvSpPr/>
          <p:nvPr/>
        </p:nvSpPr>
        <p:spPr>
          <a:xfrm>
            <a:off x="130627" y="5047233"/>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29" name="Rectangle: Rounded Corners 28">
            <a:extLst>
              <a:ext uri="{FF2B5EF4-FFF2-40B4-BE49-F238E27FC236}">
                <a16:creationId xmlns:a16="http://schemas.microsoft.com/office/drawing/2014/main" id="{892CD4B8-F460-4615-9293-F443507D80EF}"/>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Word2Vec</a:t>
            </a:r>
          </a:p>
        </p:txBody>
      </p:sp>
      <p:sp>
        <p:nvSpPr>
          <p:cNvPr id="30" name="Rectangle: Rounded Corners 29">
            <a:extLst>
              <a:ext uri="{FF2B5EF4-FFF2-40B4-BE49-F238E27FC236}">
                <a16:creationId xmlns:a16="http://schemas.microsoft.com/office/drawing/2014/main" id="{A05A0C35-97B9-4E17-992A-864220BFA375}"/>
              </a:ext>
            </a:extLst>
          </p:cNvPr>
          <p:cNvSpPr/>
          <p:nvPr/>
        </p:nvSpPr>
        <p:spPr>
          <a:xfrm>
            <a:off x="130627" y="6162709"/>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sp>
        <p:nvSpPr>
          <p:cNvPr id="34" name="Rectangle: Rounded Corners 33">
            <a:extLst>
              <a:ext uri="{FF2B5EF4-FFF2-40B4-BE49-F238E27FC236}">
                <a16:creationId xmlns:a16="http://schemas.microsoft.com/office/drawing/2014/main" id="{1ADC0CD6-03AF-4EEA-8B12-27920422EB33}"/>
              </a:ext>
            </a:extLst>
          </p:cNvPr>
          <p:cNvSpPr/>
          <p:nvPr/>
        </p:nvSpPr>
        <p:spPr>
          <a:xfrm rot="5400000">
            <a:off x="7714420" y="3468449"/>
            <a:ext cx="3071653" cy="12954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EA044CE0-314D-4426-94B1-D25575DAC699}"/>
              </a:ext>
            </a:extLst>
          </p:cNvPr>
          <p:cNvGrpSpPr/>
          <p:nvPr/>
        </p:nvGrpSpPr>
        <p:grpSpPr>
          <a:xfrm>
            <a:off x="2828041" y="1775848"/>
            <a:ext cx="4500460" cy="3874416"/>
            <a:chOff x="326064" y="1498862"/>
            <a:chExt cx="4292598" cy="3671610"/>
          </a:xfrm>
        </p:grpSpPr>
        <p:pic>
          <p:nvPicPr>
            <p:cNvPr id="32" name="Picture 31">
              <a:extLst>
                <a:ext uri="{FF2B5EF4-FFF2-40B4-BE49-F238E27FC236}">
                  <a16:creationId xmlns:a16="http://schemas.microsoft.com/office/drawing/2014/main" id="{B76D35EE-0760-471A-8707-42ECA2DF49A3}"/>
                </a:ext>
              </a:extLst>
            </p:cNvPr>
            <p:cNvPicPr>
              <a:picLocks noChangeAspect="1"/>
            </p:cNvPicPr>
            <p:nvPr/>
          </p:nvPicPr>
          <p:blipFill rotWithShape="1">
            <a:blip r:embed="rId3"/>
            <a:srcRect r="79105"/>
            <a:stretch/>
          </p:blipFill>
          <p:spPr>
            <a:xfrm>
              <a:off x="326064" y="1498862"/>
              <a:ext cx="1040823" cy="3671610"/>
            </a:xfrm>
            <a:prstGeom prst="rect">
              <a:avLst/>
            </a:prstGeom>
          </p:spPr>
        </p:pic>
        <p:pic>
          <p:nvPicPr>
            <p:cNvPr id="39" name="Picture 38">
              <a:extLst>
                <a:ext uri="{FF2B5EF4-FFF2-40B4-BE49-F238E27FC236}">
                  <a16:creationId xmlns:a16="http://schemas.microsoft.com/office/drawing/2014/main" id="{6AC1B765-C2C0-4F43-A84C-56C33F3258BB}"/>
                </a:ext>
              </a:extLst>
            </p:cNvPr>
            <p:cNvPicPr>
              <a:picLocks noChangeAspect="1"/>
            </p:cNvPicPr>
            <p:nvPr/>
          </p:nvPicPr>
          <p:blipFill rotWithShape="1">
            <a:blip r:embed="rId3"/>
            <a:srcRect l="34719"/>
            <a:stretch/>
          </p:blipFill>
          <p:spPr>
            <a:xfrm>
              <a:off x="1366887" y="1498862"/>
              <a:ext cx="3251775" cy="3671610"/>
            </a:xfrm>
            <a:prstGeom prst="rect">
              <a:avLst/>
            </a:prstGeom>
          </p:spPr>
        </p:pic>
      </p:grpSp>
      <p:sp>
        <p:nvSpPr>
          <p:cNvPr id="33" name="Rectangle: Rounded Corners 32">
            <a:extLst>
              <a:ext uri="{FF2B5EF4-FFF2-40B4-BE49-F238E27FC236}">
                <a16:creationId xmlns:a16="http://schemas.microsoft.com/office/drawing/2014/main" id="{D13733C1-9304-4FBF-AE1D-3EBD7B1469DE}"/>
              </a:ext>
            </a:extLst>
          </p:cNvPr>
          <p:cNvSpPr/>
          <p:nvPr/>
        </p:nvSpPr>
        <p:spPr>
          <a:xfrm>
            <a:off x="2844008" y="3049671"/>
            <a:ext cx="4667284" cy="81173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43212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8000" y="78800"/>
            <a:ext cx="9144000" cy="622168"/>
          </a:xfrm>
        </p:spPr>
        <p:txBody>
          <a:bodyPr>
            <a:normAutofit/>
          </a:bodyPr>
          <a:lstStyle/>
          <a:p>
            <a:r>
              <a:rPr lang="en-US" sz="3200" b="1" dirty="0">
                <a:solidFill>
                  <a:srgbClr val="FF0000"/>
                </a:solidFill>
                <a:latin typeface="Arial" panose="020B0604020202020204" pitchFamily="34" charset="0"/>
                <a:cs typeface="Arial" panose="020B0604020202020204" pitchFamily="34" charset="0"/>
              </a:rPr>
              <a:t>Word2Vec and Simple Neural Network</a:t>
            </a:r>
          </a:p>
        </p:txBody>
      </p:sp>
      <p:sp>
        <p:nvSpPr>
          <p:cNvPr id="17" name="Rectangle: Rounded Corners 16">
            <a:extLst>
              <a:ext uri="{FF2B5EF4-FFF2-40B4-BE49-F238E27FC236}">
                <a16:creationId xmlns:a16="http://schemas.microsoft.com/office/drawing/2014/main" id="{76DC66C6-1F97-43FB-BE15-08F4AF0CC721}"/>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19" name="Rectangle: Rounded Corners 18">
            <a:extLst>
              <a:ext uri="{FF2B5EF4-FFF2-40B4-BE49-F238E27FC236}">
                <a16:creationId xmlns:a16="http://schemas.microsoft.com/office/drawing/2014/main" id="{9B2D6303-A22B-45AA-B01D-BFC00E239210}"/>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1" name="Rectangle: Rounded Corners 20">
            <a:extLst>
              <a:ext uri="{FF2B5EF4-FFF2-40B4-BE49-F238E27FC236}">
                <a16:creationId xmlns:a16="http://schemas.microsoft.com/office/drawing/2014/main" id="{00E8792E-8322-4FD8-815C-B987AC71ABDA}"/>
              </a:ext>
            </a:extLst>
          </p:cNvPr>
          <p:cNvSpPr/>
          <p:nvPr/>
        </p:nvSpPr>
        <p:spPr>
          <a:xfrm>
            <a:off x="130627" y="1172316"/>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2" name="Rectangle: Rounded Corners 21">
            <a:extLst>
              <a:ext uri="{FF2B5EF4-FFF2-40B4-BE49-F238E27FC236}">
                <a16:creationId xmlns:a16="http://schemas.microsoft.com/office/drawing/2014/main" id="{86A62805-2C12-4CAF-B87F-F1710DC40A42}"/>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3" name="Rectangle: Rounded Corners 22">
            <a:extLst>
              <a:ext uri="{FF2B5EF4-FFF2-40B4-BE49-F238E27FC236}">
                <a16:creationId xmlns:a16="http://schemas.microsoft.com/office/drawing/2014/main" id="{45CF331F-DC5F-4522-9886-D9CE5C946865}"/>
              </a:ext>
            </a:extLst>
          </p:cNvPr>
          <p:cNvSpPr/>
          <p:nvPr/>
        </p:nvSpPr>
        <p:spPr>
          <a:xfrm>
            <a:off x="130627" y="2265832"/>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4" name="Rectangle: Rounded Corners 23">
            <a:extLst>
              <a:ext uri="{FF2B5EF4-FFF2-40B4-BE49-F238E27FC236}">
                <a16:creationId xmlns:a16="http://schemas.microsoft.com/office/drawing/2014/main" id="{D7700C26-BCC2-4079-B234-41A14059391F}"/>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5" name="Rectangle: Rounded Corners 24">
            <a:extLst>
              <a:ext uri="{FF2B5EF4-FFF2-40B4-BE49-F238E27FC236}">
                <a16:creationId xmlns:a16="http://schemas.microsoft.com/office/drawing/2014/main" id="{1B547E7B-966C-4F5B-B4B1-5BEBE727F8DA}"/>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6" name="Rectangle: Rounded Corners 25">
            <a:extLst>
              <a:ext uri="{FF2B5EF4-FFF2-40B4-BE49-F238E27FC236}">
                <a16:creationId xmlns:a16="http://schemas.microsoft.com/office/drawing/2014/main" id="{B5F1A614-60DB-49E3-96B4-5DDDCA429328}"/>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7" name="Rectangle: Rounded Corners 26">
            <a:extLst>
              <a:ext uri="{FF2B5EF4-FFF2-40B4-BE49-F238E27FC236}">
                <a16:creationId xmlns:a16="http://schemas.microsoft.com/office/drawing/2014/main" id="{DBF95789-409E-4450-B64E-BECC407A1F3C}"/>
              </a:ext>
            </a:extLst>
          </p:cNvPr>
          <p:cNvSpPr/>
          <p:nvPr/>
        </p:nvSpPr>
        <p:spPr>
          <a:xfrm>
            <a:off x="130627" y="4490895"/>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28" name="Rectangle: Rounded Corners 27">
            <a:extLst>
              <a:ext uri="{FF2B5EF4-FFF2-40B4-BE49-F238E27FC236}">
                <a16:creationId xmlns:a16="http://schemas.microsoft.com/office/drawing/2014/main" id="{5BEBE39B-DE81-450D-8311-2924D6B84323}"/>
              </a:ext>
            </a:extLst>
          </p:cNvPr>
          <p:cNvSpPr/>
          <p:nvPr/>
        </p:nvSpPr>
        <p:spPr>
          <a:xfrm>
            <a:off x="130627" y="5047233"/>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29" name="Rectangle: Rounded Corners 28">
            <a:extLst>
              <a:ext uri="{FF2B5EF4-FFF2-40B4-BE49-F238E27FC236}">
                <a16:creationId xmlns:a16="http://schemas.microsoft.com/office/drawing/2014/main" id="{892CD4B8-F460-4615-9293-F443507D80EF}"/>
              </a:ext>
            </a:extLst>
          </p:cNvPr>
          <p:cNvSpPr/>
          <p:nvPr/>
        </p:nvSpPr>
        <p:spPr>
          <a:xfrm>
            <a:off x="130627" y="5615003"/>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Word2Vec</a:t>
            </a:r>
          </a:p>
        </p:txBody>
      </p:sp>
      <p:sp>
        <p:nvSpPr>
          <p:cNvPr id="30" name="Rectangle: Rounded Corners 29">
            <a:extLst>
              <a:ext uri="{FF2B5EF4-FFF2-40B4-BE49-F238E27FC236}">
                <a16:creationId xmlns:a16="http://schemas.microsoft.com/office/drawing/2014/main" id="{A05A0C35-97B9-4E17-992A-864220BFA375}"/>
              </a:ext>
            </a:extLst>
          </p:cNvPr>
          <p:cNvSpPr/>
          <p:nvPr/>
        </p:nvSpPr>
        <p:spPr>
          <a:xfrm>
            <a:off x="130627" y="6162709"/>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pic>
        <p:nvPicPr>
          <p:cNvPr id="4" name="Picture 3">
            <a:extLst>
              <a:ext uri="{FF2B5EF4-FFF2-40B4-BE49-F238E27FC236}">
                <a16:creationId xmlns:a16="http://schemas.microsoft.com/office/drawing/2014/main" id="{37DE7EE3-3B22-447F-A6D5-BC9B74D607B8}"/>
              </a:ext>
            </a:extLst>
          </p:cNvPr>
          <p:cNvPicPr>
            <a:picLocks noChangeAspect="1"/>
          </p:cNvPicPr>
          <p:nvPr/>
        </p:nvPicPr>
        <p:blipFill>
          <a:blip r:embed="rId2"/>
          <a:stretch>
            <a:fillRect/>
          </a:stretch>
        </p:blipFill>
        <p:spPr>
          <a:xfrm>
            <a:off x="2938020" y="709948"/>
            <a:ext cx="3846909" cy="2719052"/>
          </a:xfrm>
          <a:prstGeom prst="rect">
            <a:avLst/>
          </a:prstGeom>
        </p:spPr>
      </p:pic>
      <p:pic>
        <p:nvPicPr>
          <p:cNvPr id="18" name="Picture 17">
            <a:extLst>
              <a:ext uri="{FF2B5EF4-FFF2-40B4-BE49-F238E27FC236}">
                <a16:creationId xmlns:a16="http://schemas.microsoft.com/office/drawing/2014/main" id="{FF42987D-25FF-464F-A953-CE32607EA5A0}"/>
              </a:ext>
            </a:extLst>
          </p:cNvPr>
          <p:cNvPicPr>
            <a:picLocks noChangeAspect="1"/>
          </p:cNvPicPr>
          <p:nvPr/>
        </p:nvPicPr>
        <p:blipFill>
          <a:blip r:embed="rId3"/>
          <a:stretch>
            <a:fillRect/>
          </a:stretch>
        </p:blipFill>
        <p:spPr>
          <a:xfrm>
            <a:off x="6894909" y="883508"/>
            <a:ext cx="5040417" cy="2545492"/>
          </a:xfrm>
          <a:prstGeom prst="rect">
            <a:avLst/>
          </a:prstGeom>
        </p:spPr>
      </p:pic>
      <p:sp>
        <p:nvSpPr>
          <p:cNvPr id="31" name="Rectangle: Rounded Corners 30">
            <a:extLst>
              <a:ext uri="{FF2B5EF4-FFF2-40B4-BE49-F238E27FC236}">
                <a16:creationId xmlns:a16="http://schemas.microsoft.com/office/drawing/2014/main" id="{BC30B2F6-46ED-4AF1-A929-258905AEC298}"/>
              </a:ext>
            </a:extLst>
          </p:cNvPr>
          <p:cNvSpPr/>
          <p:nvPr/>
        </p:nvSpPr>
        <p:spPr>
          <a:xfrm>
            <a:off x="3019382" y="4071052"/>
            <a:ext cx="3474719" cy="20401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Visualization of the words of interest and their similar words using their embedding vectors after reducing their dimensions to a 2-D space with t-SNE</a:t>
            </a:r>
          </a:p>
        </p:txBody>
      </p:sp>
      <p:pic>
        <p:nvPicPr>
          <p:cNvPr id="5" name="Picture 4">
            <a:extLst>
              <a:ext uri="{FF2B5EF4-FFF2-40B4-BE49-F238E27FC236}">
                <a16:creationId xmlns:a16="http://schemas.microsoft.com/office/drawing/2014/main" id="{97D08EE4-D92B-4C28-8D45-382D843A83E3}"/>
              </a:ext>
            </a:extLst>
          </p:cNvPr>
          <p:cNvPicPr>
            <a:picLocks noChangeAspect="1"/>
          </p:cNvPicPr>
          <p:nvPr/>
        </p:nvPicPr>
        <p:blipFill>
          <a:blip r:embed="rId4"/>
          <a:stretch>
            <a:fillRect/>
          </a:stretch>
        </p:blipFill>
        <p:spPr>
          <a:xfrm>
            <a:off x="6518901" y="3573768"/>
            <a:ext cx="5542472" cy="3074104"/>
          </a:xfrm>
          <a:prstGeom prst="rect">
            <a:avLst/>
          </a:prstGeom>
        </p:spPr>
      </p:pic>
    </p:spTree>
    <p:extLst>
      <p:ext uri="{BB962C8B-B14F-4D97-AF65-F5344CB8AC3E}">
        <p14:creationId xmlns:p14="http://schemas.microsoft.com/office/powerpoint/2010/main" val="1002107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8000" y="78800"/>
            <a:ext cx="9144000" cy="622168"/>
          </a:xfrm>
        </p:spPr>
        <p:txBody>
          <a:bodyPr>
            <a:normAutofit/>
          </a:bodyPr>
          <a:lstStyle/>
          <a:p>
            <a:r>
              <a:rPr lang="en-US" sz="3200" b="1" dirty="0">
                <a:solidFill>
                  <a:srgbClr val="FF0000"/>
                </a:solidFill>
                <a:latin typeface="Arial" panose="020B0604020202020204" pitchFamily="34" charset="0"/>
                <a:cs typeface="Arial" panose="020B0604020202020204" pitchFamily="34" charset="0"/>
              </a:rPr>
              <a:t>Conclusion</a:t>
            </a:r>
          </a:p>
        </p:txBody>
      </p:sp>
      <p:sp>
        <p:nvSpPr>
          <p:cNvPr id="17" name="Rectangle: Rounded Corners 16">
            <a:extLst>
              <a:ext uri="{FF2B5EF4-FFF2-40B4-BE49-F238E27FC236}">
                <a16:creationId xmlns:a16="http://schemas.microsoft.com/office/drawing/2014/main" id="{76DC66C6-1F97-43FB-BE15-08F4AF0CC721}"/>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19" name="Rectangle: Rounded Corners 18">
            <a:extLst>
              <a:ext uri="{FF2B5EF4-FFF2-40B4-BE49-F238E27FC236}">
                <a16:creationId xmlns:a16="http://schemas.microsoft.com/office/drawing/2014/main" id="{9B2D6303-A22B-45AA-B01D-BFC00E239210}"/>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1" name="Rectangle: Rounded Corners 20">
            <a:extLst>
              <a:ext uri="{FF2B5EF4-FFF2-40B4-BE49-F238E27FC236}">
                <a16:creationId xmlns:a16="http://schemas.microsoft.com/office/drawing/2014/main" id="{00E8792E-8322-4FD8-815C-B987AC71ABDA}"/>
              </a:ext>
            </a:extLst>
          </p:cNvPr>
          <p:cNvSpPr/>
          <p:nvPr/>
        </p:nvSpPr>
        <p:spPr>
          <a:xfrm>
            <a:off x="130627" y="1172316"/>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2" name="Rectangle: Rounded Corners 21">
            <a:extLst>
              <a:ext uri="{FF2B5EF4-FFF2-40B4-BE49-F238E27FC236}">
                <a16:creationId xmlns:a16="http://schemas.microsoft.com/office/drawing/2014/main" id="{86A62805-2C12-4CAF-B87F-F1710DC40A42}"/>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3" name="Rectangle: Rounded Corners 22">
            <a:extLst>
              <a:ext uri="{FF2B5EF4-FFF2-40B4-BE49-F238E27FC236}">
                <a16:creationId xmlns:a16="http://schemas.microsoft.com/office/drawing/2014/main" id="{45CF331F-DC5F-4522-9886-D9CE5C946865}"/>
              </a:ext>
            </a:extLst>
          </p:cNvPr>
          <p:cNvSpPr/>
          <p:nvPr/>
        </p:nvSpPr>
        <p:spPr>
          <a:xfrm>
            <a:off x="130627" y="2265832"/>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4" name="Rectangle: Rounded Corners 23">
            <a:extLst>
              <a:ext uri="{FF2B5EF4-FFF2-40B4-BE49-F238E27FC236}">
                <a16:creationId xmlns:a16="http://schemas.microsoft.com/office/drawing/2014/main" id="{D7700C26-BCC2-4079-B234-41A14059391F}"/>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5" name="Rectangle: Rounded Corners 24">
            <a:extLst>
              <a:ext uri="{FF2B5EF4-FFF2-40B4-BE49-F238E27FC236}">
                <a16:creationId xmlns:a16="http://schemas.microsoft.com/office/drawing/2014/main" id="{1B547E7B-966C-4F5B-B4B1-5BEBE727F8DA}"/>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6" name="Rectangle: Rounded Corners 25">
            <a:extLst>
              <a:ext uri="{FF2B5EF4-FFF2-40B4-BE49-F238E27FC236}">
                <a16:creationId xmlns:a16="http://schemas.microsoft.com/office/drawing/2014/main" id="{B5F1A614-60DB-49E3-96B4-5DDDCA429328}"/>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7" name="Rectangle: Rounded Corners 26">
            <a:extLst>
              <a:ext uri="{FF2B5EF4-FFF2-40B4-BE49-F238E27FC236}">
                <a16:creationId xmlns:a16="http://schemas.microsoft.com/office/drawing/2014/main" id="{DBF95789-409E-4450-B64E-BECC407A1F3C}"/>
              </a:ext>
            </a:extLst>
          </p:cNvPr>
          <p:cNvSpPr/>
          <p:nvPr/>
        </p:nvSpPr>
        <p:spPr>
          <a:xfrm>
            <a:off x="130627" y="4490895"/>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28" name="Rectangle: Rounded Corners 27">
            <a:extLst>
              <a:ext uri="{FF2B5EF4-FFF2-40B4-BE49-F238E27FC236}">
                <a16:creationId xmlns:a16="http://schemas.microsoft.com/office/drawing/2014/main" id="{5BEBE39B-DE81-450D-8311-2924D6B84323}"/>
              </a:ext>
            </a:extLst>
          </p:cNvPr>
          <p:cNvSpPr/>
          <p:nvPr/>
        </p:nvSpPr>
        <p:spPr>
          <a:xfrm>
            <a:off x="130627" y="5047233"/>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29" name="Rectangle: Rounded Corners 28">
            <a:extLst>
              <a:ext uri="{FF2B5EF4-FFF2-40B4-BE49-F238E27FC236}">
                <a16:creationId xmlns:a16="http://schemas.microsoft.com/office/drawing/2014/main" id="{892CD4B8-F460-4615-9293-F443507D80EF}"/>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Word2Vec</a:t>
            </a:r>
          </a:p>
        </p:txBody>
      </p:sp>
      <p:sp>
        <p:nvSpPr>
          <p:cNvPr id="30" name="Rectangle: Rounded Corners 29">
            <a:extLst>
              <a:ext uri="{FF2B5EF4-FFF2-40B4-BE49-F238E27FC236}">
                <a16:creationId xmlns:a16="http://schemas.microsoft.com/office/drawing/2014/main" id="{A05A0C35-97B9-4E17-992A-864220BFA375}"/>
              </a:ext>
            </a:extLst>
          </p:cNvPr>
          <p:cNvSpPr/>
          <p:nvPr/>
        </p:nvSpPr>
        <p:spPr>
          <a:xfrm>
            <a:off x="130627" y="6162709"/>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sp>
        <p:nvSpPr>
          <p:cNvPr id="20" name="Title 1">
            <a:extLst>
              <a:ext uri="{FF2B5EF4-FFF2-40B4-BE49-F238E27FC236}">
                <a16:creationId xmlns:a16="http://schemas.microsoft.com/office/drawing/2014/main" id="{8011EA46-BCE9-46E4-ADFB-2B9A56AD862F}"/>
              </a:ext>
            </a:extLst>
          </p:cNvPr>
          <p:cNvSpPr txBox="1">
            <a:spLocks/>
          </p:cNvSpPr>
          <p:nvPr/>
        </p:nvSpPr>
        <p:spPr>
          <a:xfrm>
            <a:off x="2855494" y="426407"/>
            <a:ext cx="9529011" cy="6409440"/>
          </a:xfrm>
          <a:prstGeom prst="rect">
            <a:avLst/>
          </a:prstGeom>
        </p:spPr>
        <p:txBody>
          <a:bodyPr vert="horz" lIns="91440" tIns="45720" rIns="91440" bIns="45720" rtlCol="0" anchor="ctr">
            <a:normAutofit/>
          </a:bodyPr>
          <a:lstStyle>
            <a:defPPr>
              <a:defRPr lang="en-US"/>
            </a:defPPr>
            <a:lvl1pPr algn="ctr">
              <a:lnSpc>
                <a:spcPct val="90000"/>
              </a:lnSpc>
              <a:spcBef>
                <a:spcPct val="0"/>
              </a:spcBef>
              <a:buNone/>
              <a:defRPr sz="3200" b="1">
                <a:solidFill>
                  <a:srgbClr val="0070C0"/>
                </a:solidFill>
                <a:latin typeface="Arial" panose="020B0604020202020204" pitchFamily="34" charset="0"/>
                <a:ea typeface="+mj-ea"/>
                <a:cs typeface="Arial" panose="020B0604020202020204" pitchFamily="34" charset="0"/>
              </a:defRPr>
            </a:lvl1pPr>
          </a:lstStyle>
          <a:p>
            <a:pPr algn="l"/>
            <a:r>
              <a:rPr lang="en-US" sz="2800" dirty="0"/>
              <a:t>* In this project, I tried to predict the good and bad words based on the reviews left by the e-customers.</a:t>
            </a:r>
          </a:p>
          <a:p>
            <a:pPr algn="l"/>
            <a:r>
              <a:rPr lang="en-US" sz="2800" dirty="0"/>
              <a:t> </a:t>
            </a:r>
          </a:p>
          <a:p>
            <a:pPr algn="l"/>
            <a:r>
              <a:rPr lang="en-US" sz="2800" dirty="0"/>
              <a:t>* We applied;</a:t>
            </a:r>
          </a:p>
          <a:p>
            <a:pPr algn="l"/>
            <a:r>
              <a:rPr lang="en-US" sz="2800" dirty="0"/>
              <a:t>   - Count Vector, TF-IDF, Hashing Vector, Word2Vec</a:t>
            </a:r>
          </a:p>
          <a:p>
            <a:pPr algn="l"/>
            <a:r>
              <a:rPr lang="en-US" sz="2800" dirty="0"/>
              <a:t>   - Classification Models and Simple Neural Network</a:t>
            </a:r>
          </a:p>
          <a:p>
            <a:pPr algn="l"/>
            <a:r>
              <a:rPr lang="en-US" sz="2800" dirty="0"/>
              <a:t>   - Adding most and lest common words to </a:t>
            </a:r>
            <a:r>
              <a:rPr lang="en-US" sz="2800" dirty="0" err="1"/>
              <a:t>CountVect</a:t>
            </a:r>
            <a:endParaRPr lang="en-US" sz="2800" dirty="0"/>
          </a:p>
          <a:p>
            <a:pPr algn="l"/>
            <a:r>
              <a:rPr lang="en-US" sz="2800" dirty="0"/>
              <a:t>   - SMOTE,</a:t>
            </a:r>
          </a:p>
          <a:p>
            <a:pPr algn="l"/>
            <a:r>
              <a:rPr lang="en-US" sz="2800" dirty="0"/>
              <a:t>   - PCA + SMOTE</a:t>
            </a:r>
          </a:p>
          <a:p>
            <a:pPr algn="l"/>
            <a:r>
              <a:rPr lang="en-US" sz="2800" dirty="0"/>
              <a:t>   - Truncated SVD + SMOTE</a:t>
            </a:r>
          </a:p>
        </p:txBody>
      </p:sp>
    </p:spTree>
    <p:extLst>
      <p:ext uri="{BB962C8B-B14F-4D97-AF65-F5344CB8AC3E}">
        <p14:creationId xmlns:p14="http://schemas.microsoft.com/office/powerpoint/2010/main" val="901546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8000" y="78800"/>
            <a:ext cx="9144000" cy="622168"/>
          </a:xfrm>
        </p:spPr>
        <p:txBody>
          <a:bodyPr>
            <a:normAutofit/>
          </a:bodyPr>
          <a:lstStyle/>
          <a:p>
            <a:r>
              <a:rPr lang="en-US" sz="3200" b="1" dirty="0">
                <a:solidFill>
                  <a:srgbClr val="FF0000"/>
                </a:solidFill>
                <a:latin typeface="Arial" panose="020B0604020202020204" pitchFamily="34" charset="0"/>
                <a:cs typeface="Arial" panose="020B0604020202020204" pitchFamily="34" charset="0"/>
              </a:rPr>
              <a:t>Conclusion</a:t>
            </a:r>
          </a:p>
        </p:txBody>
      </p:sp>
      <p:sp>
        <p:nvSpPr>
          <p:cNvPr id="17" name="Rectangle: Rounded Corners 16">
            <a:extLst>
              <a:ext uri="{FF2B5EF4-FFF2-40B4-BE49-F238E27FC236}">
                <a16:creationId xmlns:a16="http://schemas.microsoft.com/office/drawing/2014/main" id="{76DC66C6-1F97-43FB-BE15-08F4AF0CC721}"/>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19" name="Rectangle: Rounded Corners 18">
            <a:extLst>
              <a:ext uri="{FF2B5EF4-FFF2-40B4-BE49-F238E27FC236}">
                <a16:creationId xmlns:a16="http://schemas.microsoft.com/office/drawing/2014/main" id="{9B2D6303-A22B-45AA-B01D-BFC00E239210}"/>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1" name="Rectangle: Rounded Corners 20">
            <a:extLst>
              <a:ext uri="{FF2B5EF4-FFF2-40B4-BE49-F238E27FC236}">
                <a16:creationId xmlns:a16="http://schemas.microsoft.com/office/drawing/2014/main" id="{00E8792E-8322-4FD8-815C-B987AC71ABDA}"/>
              </a:ext>
            </a:extLst>
          </p:cNvPr>
          <p:cNvSpPr/>
          <p:nvPr/>
        </p:nvSpPr>
        <p:spPr>
          <a:xfrm>
            <a:off x="130627" y="1172316"/>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2" name="Rectangle: Rounded Corners 21">
            <a:extLst>
              <a:ext uri="{FF2B5EF4-FFF2-40B4-BE49-F238E27FC236}">
                <a16:creationId xmlns:a16="http://schemas.microsoft.com/office/drawing/2014/main" id="{86A62805-2C12-4CAF-B87F-F1710DC40A42}"/>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3" name="Rectangle: Rounded Corners 22">
            <a:extLst>
              <a:ext uri="{FF2B5EF4-FFF2-40B4-BE49-F238E27FC236}">
                <a16:creationId xmlns:a16="http://schemas.microsoft.com/office/drawing/2014/main" id="{45CF331F-DC5F-4522-9886-D9CE5C946865}"/>
              </a:ext>
            </a:extLst>
          </p:cNvPr>
          <p:cNvSpPr/>
          <p:nvPr/>
        </p:nvSpPr>
        <p:spPr>
          <a:xfrm>
            <a:off x="130627" y="2265832"/>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4" name="Rectangle: Rounded Corners 23">
            <a:extLst>
              <a:ext uri="{FF2B5EF4-FFF2-40B4-BE49-F238E27FC236}">
                <a16:creationId xmlns:a16="http://schemas.microsoft.com/office/drawing/2014/main" id="{D7700C26-BCC2-4079-B234-41A14059391F}"/>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5" name="Rectangle: Rounded Corners 24">
            <a:extLst>
              <a:ext uri="{FF2B5EF4-FFF2-40B4-BE49-F238E27FC236}">
                <a16:creationId xmlns:a16="http://schemas.microsoft.com/office/drawing/2014/main" id="{1B547E7B-966C-4F5B-B4B1-5BEBE727F8DA}"/>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6" name="Rectangle: Rounded Corners 25">
            <a:extLst>
              <a:ext uri="{FF2B5EF4-FFF2-40B4-BE49-F238E27FC236}">
                <a16:creationId xmlns:a16="http://schemas.microsoft.com/office/drawing/2014/main" id="{B5F1A614-60DB-49E3-96B4-5DDDCA429328}"/>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7" name="Rectangle: Rounded Corners 26">
            <a:extLst>
              <a:ext uri="{FF2B5EF4-FFF2-40B4-BE49-F238E27FC236}">
                <a16:creationId xmlns:a16="http://schemas.microsoft.com/office/drawing/2014/main" id="{DBF95789-409E-4450-B64E-BECC407A1F3C}"/>
              </a:ext>
            </a:extLst>
          </p:cNvPr>
          <p:cNvSpPr/>
          <p:nvPr/>
        </p:nvSpPr>
        <p:spPr>
          <a:xfrm>
            <a:off x="130627" y="4490895"/>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28" name="Rectangle: Rounded Corners 27">
            <a:extLst>
              <a:ext uri="{FF2B5EF4-FFF2-40B4-BE49-F238E27FC236}">
                <a16:creationId xmlns:a16="http://schemas.microsoft.com/office/drawing/2014/main" id="{5BEBE39B-DE81-450D-8311-2924D6B84323}"/>
              </a:ext>
            </a:extLst>
          </p:cNvPr>
          <p:cNvSpPr/>
          <p:nvPr/>
        </p:nvSpPr>
        <p:spPr>
          <a:xfrm>
            <a:off x="130627" y="5047233"/>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29" name="Rectangle: Rounded Corners 28">
            <a:extLst>
              <a:ext uri="{FF2B5EF4-FFF2-40B4-BE49-F238E27FC236}">
                <a16:creationId xmlns:a16="http://schemas.microsoft.com/office/drawing/2014/main" id="{892CD4B8-F460-4615-9293-F443507D80EF}"/>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Word2Vec</a:t>
            </a:r>
          </a:p>
        </p:txBody>
      </p:sp>
      <p:sp>
        <p:nvSpPr>
          <p:cNvPr id="30" name="Rectangle: Rounded Corners 29">
            <a:extLst>
              <a:ext uri="{FF2B5EF4-FFF2-40B4-BE49-F238E27FC236}">
                <a16:creationId xmlns:a16="http://schemas.microsoft.com/office/drawing/2014/main" id="{A05A0C35-97B9-4E17-992A-864220BFA375}"/>
              </a:ext>
            </a:extLst>
          </p:cNvPr>
          <p:cNvSpPr/>
          <p:nvPr/>
        </p:nvSpPr>
        <p:spPr>
          <a:xfrm>
            <a:off x="130627" y="6162709"/>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sp>
        <p:nvSpPr>
          <p:cNvPr id="15" name="Title 1">
            <a:extLst>
              <a:ext uri="{FF2B5EF4-FFF2-40B4-BE49-F238E27FC236}">
                <a16:creationId xmlns:a16="http://schemas.microsoft.com/office/drawing/2014/main" id="{7FBFD6BD-F098-4C62-92A3-2E2F10351511}"/>
              </a:ext>
            </a:extLst>
          </p:cNvPr>
          <p:cNvSpPr txBox="1">
            <a:spLocks/>
          </p:cNvSpPr>
          <p:nvPr/>
        </p:nvSpPr>
        <p:spPr>
          <a:xfrm>
            <a:off x="3048000" y="882316"/>
            <a:ext cx="9013373" cy="5776629"/>
          </a:xfrm>
          <a:prstGeom prst="rect">
            <a:avLst/>
          </a:prstGeom>
        </p:spPr>
        <p:txBody>
          <a:bodyPr vert="horz" lIns="91440" tIns="45720" rIns="91440" bIns="45720" rtlCol="0" anchor="ctr">
            <a:normAutofit lnSpcReduction="10000"/>
          </a:bodyPr>
          <a:lstStyle>
            <a:defPPr>
              <a:defRPr lang="en-US"/>
            </a:defPPr>
            <a:lvl1pPr algn="ctr">
              <a:lnSpc>
                <a:spcPct val="90000"/>
              </a:lnSpc>
              <a:spcBef>
                <a:spcPct val="0"/>
              </a:spcBef>
              <a:buNone/>
              <a:defRPr sz="3200" b="1">
                <a:solidFill>
                  <a:srgbClr val="0070C0"/>
                </a:solidFill>
                <a:latin typeface="Arial" panose="020B0604020202020204" pitchFamily="34" charset="0"/>
                <a:ea typeface="+mj-ea"/>
                <a:cs typeface="Arial" panose="020B0604020202020204" pitchFamily="34" charset="0"/>
              </a:defRPr>
            </a:lvl1pPr>
          </a:lstStyle>
          <a:p>
            <a:pPr algn="just"/>
            <a:r>
              <a:rPr lang="en-US" dirty="0"/>
              <a:t>*</a:t>
            </a:r>
            <a:r>
              <a:rPr lang="en-US" dirty="0">
                <a:solidFill>
                  <a:schemeClr val="bg1"/>
                </a:solidFill>
              </a:rPr>
              <a:t>n</a:t>
            </a:r>
            <a:r>
              <a:rPr lang="en-US" dirty="0"/>
              <a:t>Boosting algorithms were the winners almost each combinations. </a:t>
            </a:r>
          </a:p>
          <a:p>
            <a:pPr algn="just"/>
            <a:endParaRPr lang="en-US" dirty="0"/>
          </a:p>
          <a:p>
            <a:pPr algn="just"/>
            <a:r>
              <a:rPr lang="en-US" dirty="0"/>
              <a:t>*</a:t>
            </a:r>
            <a:r>
              <a:rPr lang="en-US" dirty="0">
                <a:solidFill>
                  <a:schemeClr val="bg1"/>
                </a:solidFill>
              </a:rPr>
              <a:t>n</a:t>
            </a:r>
            <a:r>
              <a:rPr lang="en-US" dirty="0"/>
              <a:t>I will go with Naïve Bayes with Count Vectorizing in deploying section (f1 score is 0.924423).</a:t>
            </a:r>
          </a:p>
          <a:p>
            <a:pPr algn="l"/>
            <a:endParaRPr lang="en-US" dirty="0"/>
          </a:p>
          <a:p>
            <a:pPr algn="just"/>
            <a:r>
              <a:rPr lang="en-US" dirty="0"/>
              <a:t>*</a:t>
            </a:r>
            <a:r>
              <a:rPr lang="en-US" dirty="0">
                <a:solidFill>
                  <a:schemeClr val="bg1"/>
                </a:solidFill>
              </a:rPr>
              <a:t>n</a:t>
            </a:r>
            <a:r>
              <a:rPr lang="en-US" dirty="0"/>
              <a:t>Adding most and least common words to the stopword list didn’t have impact on models’ performance.</a:t>
            </a:r>
          </a:p>
          <a:p>
            <a:pPr algn="l"/>
            <a:endParaRPr lang="en-US" dirty="0"/>
          </a:p>
          <a:p>
            <a:pPr algn="just"/>
            <a:r>
              <a:rPr lang="en-US" dirty="0"/>
              <a:t>*</a:t>
            </a:r>
            <a:r>
              <a:rPr lang="en-US" dirty="0">
                <a:solidFill>
                  <a:schemeClr val="bg1"/>
                </a:solidFill>
              </a:rPr>
              <a:t>n</a:t>
            </a:r>
            <a:r>
              <a:rPr lang="en-US" dirty="0"/>
              <a:t>SMOTE and Linear Dimensionality Reduction techniques decreased the f-1 scores. </a:t>
            </a:r>
          </a:p>
        </p:txBody>
      </p:sp>
    </p:spTree>
    <p:extLst>
      <p:ext uri="{BB962C8B-B14F-4D97-AF65-F5344CB8AC3E}">
        <p14:creationId xmlns:p14="http://schemas.microsoft.com/office/powerpoint/2010/main" val="353609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8000" y="78800"/>
            <a:ext cx="9144000" cy="622168"/>
          </a:xfrm>
        </p:spPr>
        <p:txBody>
          <a:bodyPr>
            <a:normAutofit/>
          </a:bodyPr>
          <a:lstStyle/>
          <a:p>
            <a:r>
              <a:rPr lang="en-US" sz="3200" b="1" dirty="0">
                <a:solidFill>
                  <a:srgbClr val="FF0000"/>
                </a:solidFill>
                <a:latin typeface="Arial" panose="020B0604020202020204" pitchFamily="34" charset="0"/>
                <a:cs typeface="Arial" panose="020B0604020202020204" pitchFamily="34" charset="0"/>
              </a:rPr>
              <a:t>Conclusion - Recommendations</a:t>
            </a:r>
          </a:p>
        </p:txBody>
      </p:sp>
      <p:sp>
        <p:nvSpPr>
          <p:cNvPr id="17" name="Rectangle: Rounded Corners 16">
            <a:extLst>
              <a:ext uri="{FF2B5EF4-FFF2-40B4-BE49-F238E27FC236}">
                <a16:creationId xmlns:a16="http://schemas.microsoft.com/office/drawing/2014/main" id="{76DC66C6-1F97-43FB-BE15-08F4AF0CC721}"/>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19" name="Rectangle: Rounded Corners 18">
            <a:extLst>
              <a:ext uri="{FF2B5EF4-FFF2-40B4-BE49-F238E27FC236}">
                <a16:creationId xmlns:a16="http://schemas.microsoft.com/office/drawing/2014/main" id="{9B2D6303-A22B-45AA-B01D-BFC00E239210}"/>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1" name="Rectangle: Rounded Corners 20">
            <a:extLst>
              <a:ext uri="{FF2B5EF4-FFF2-40B4-BE49-F238E27FC236}">
                <a16:creationId xmlns:a16="http://schemas.microsoft.com/office/drawing/2014/main" id="{00E8792E-8322-4FD8-815C-B987AC71ABDA}"/>
              </a:ext>
            </a:extLst>
          </p:cNvPr>
          <p:cNvSpPr/>
          <p:nvPr/>
        </p:nvSpPr>
        <p:spPr>
          <a:xfrm>
            <a:off x="130627" y="1172316"/>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2" name="Rectangle: Rounded Corners 21">
            <a:extLst>
              <a:ext uri="{FF2B5EF4-FFF2-40B4-BE49-F238E27FC236}">
                <a16:creationId xmlns:a16="http://schemas.microsoft.com/office/drawing/2014/main" id="{86A62805-2C12-4CAF-B87F-F1710DC40A42}"/>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3" name="Rectangle: Rounded Corners 22">
            <a:extLst>
              <a:ext uri="{FF2B5EF4-FFF2-40B4-BE49-F238E27FC236}">
                <a16:creationId xmlns:a16="http://schemas.microsoft.com/office/drawing/2014/main" id="{45CF331F-DC5F-4522-9886-D9CE5C946865}"/>
              </a:ext>
            </a:extLst>
          </p:cNvPr>
          <p:cNvSpPr/>
          <p:nvPr/>
        </p:nvSpPr>
        <p:spPr>
          <a:xfrm>
            <a:off x="130627" y="2265832"/>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4" name="Rectangle: Rounded Corners 23">
            <a:extLst>
              <a:ext uri="{FF2B5EF4-FFF2-40B4-BE49-F238E27FC236}">
                <a16:creationId xmlns:a16="http://schemas.microsoft.com/office/drawing/2014/main" id="{D7700C26-BCC2-4079-B234-41A14059391F}"/>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5" name="Rectangle: Rounded Corners 24">
            <a:extLst>
              <a:ext uri="{FF2B5EF4-FFF2-40B4-BE49-F238E27FC236}">
                <a16:creationId xmlns:a16="http://schemas.microsoft.com/office/drawing/2014/main" id="{1B547E7B-966C-4F5B-B4B1-5BEBE727F8DA}"/>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6" name="Rectangle: Rounded Corners 25">
            <a:extLst>
              <a:ext uri="{FF2B5EF4-FFF2-40B4-BE49-F238E27FC236}">
                <a16:creationId xmlns:a16="http://schemas.microsoft.com/office/drawing/2014/main" id="{B5F1A614-60DB-49E3-96B4-5DDDCA429328}"/>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7" name="Rectangle: Rounded Corners 26">
            <a:extLst>
              <a:ext uri="{FF2B5EF4-FFF2-40B4-BE49-F238E27FC236}">
                <a16:creationId xmlns:a16="http://schemas.microsoft.com/office/drawing/2014/main" id="{DBF95789-409E-4450-B64E-BECC407A1F3C}"/>
              </a:ext>
            </a:extLst>
          </p:cNvPr>
          <p:cNvSpPr/>
          <p:nvPr/>
        </p:nvSpPr>
        <p:spPr>
          <a:xfrm>
            <a:off x="130627" y="4490895"/>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28" name="Rectangle: Rounded Corners 27">
            <a:extLst>
              <a:ext uri="{FF2B5EF4-FFF2-40B4-BE49-F238E27FC236}">
                <a16:creationId xmlns:a16="http://schemas.microsoft.com/office/drawing/2014/main" id="{5BEBE39B-DE81-450D-8311-2924D6B84323}"/>
              </a:ext>
            </a:extLst>
          </p:cNvPr>
          <p:cNvSpPr/>
          <p:nvPr/>
        </p:nvSpPr>
        <p:spPr>
          <a:xfrm>
            <a:off x="130627" y="5047233"/>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29" name="Rectangle: Rounded Corners 28">
            <a:extLst>
              <a:ext uri="{FF2B5EF4-FFF2-40B4-BE49-F238E27FC236}">
                <a16:creationId xmlns:a16="http://schemas.microsoft.com/office/drawing/2014/main" id="{892CD4B8-F460-4615-9293-F443507D80EF}"/>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Word2Vec</a:t>
            </a:r>
          </a:p>
        </p:txBody>
      </p:sp>
      <p:sp>
        <p:nvSpPr>
          <p:cNvPr id="30" name="Rectangle: Rounded Corners 29">
            <a:extLst>
              <a:ext uri="{FF2B5EF4-FFF2-40B4-BE49-F238E27FC236}">
                <a16:creationId xmlns:a16="http://schemas.microsoft.com/office/drawing/2014/main" id="{A05A0C35-97B9-4E17-992A-864220BFA375}"/>
              </a:ext>
            </a:extLst>
          </p:cNvPr>
          <p:cNvSpPr/>
          <p:nvPr/>
        </p:nvSpPr>
        <p:spPr>
          <a:xfrm>
            <a:off x="130627" y="6162709"/>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sp>
        <p:nvSpPr>
          <p:cNvPr id="15" name="Title 1">
            <a:extLst>
              <a:ext uri="{FF2B5EF4-FFF2-40B4-BE49-F238E27FC236}">
                <a16:creationId xmlns:a16="http://schemas.microsoft.com/office/drawing/2014/main" id="{748E70B4-AC53-4BB7-87CB-2D32FEEAF559}"/>
              </a:ext>
            </a:extLst>
          </p:cNvPr>
          <p:cNvSpPr txBox="1">
            <a:spLocks/>
          </p:cNvSpPr>
          <p:nvPr/>
        </p:nvSpPr>
        <p:spPr>
          <a:xfrm>
            <a:off x="3188705" y="1668552"/>
            <a:ext cx="8634327" cy="4619953"/>
          </a:xfrm>
          <a:prstGeom prst="rect">
            <a:avLst/>
          </a:prstGeom>
        </p:spPr>
        <p:txBody>
          <a:bodyPr vert="horz" lIns="91440" tIns="45720" rIns="91440" bIns="45720" rtlCol="0" anchor="ctr">
            <a:normAutofit/>
          </a:bodyPr>
          <a:lstStyle>
            <a:defPPr>
              <a:defRPr lang="en-US"/>
            </a:defPPr>
            <a:lvl1pPr algn="ctr">
              <a:lnSpc>
                <a:spcPct val="90000"/>
              </a:lnSpc>
              <a:spcBef>
                <a:spcPct val="0"/>
              </a:spcBef>
              <a:buNone/>
              <a:defRPr sz="3200" b="1">
                <a:solidFill>
                  <a:srgbClr val="0070C0"/>
                </a:solidFill>
                <a:latin typeface="Arial" panose="020B0604020202020204" pitchFamily="34" charset="0"/>
                <a:ea typeface="+mj-ea"/>
                <a:cs typeface="Arial" panose="020B0604020202020204" pitchFamily="34" charset="0"/>
              </a:defRPr>
            </a:lvl1pPr>
          </a:lstStyle>
          <a:p>
            <a:pPr marL="457200" indent="-457200" algn="just">
              <a:buFont typeface="Arial" panose="020B0604020202020204" pitchFamily="34" charset="0"/>
              <a:buChar char="•"/>
            </a:pPr>
            <a:r>
              <a:rPr lang="en-US" dirty="0"/>
              <a:t>We recommend the client to use the model as it is and give us some time to develop neural network algorithms to get better scores. By the way, prediction time and the size of the data set are also important and need to be considered. </a:t>
            </a:r>
          </a:p>
          <a:p>
            <a:pPr marL="457200" indent="-457200" algn="just">
              <a:buFont typeface="Arial" panose="020B0604020202020204" pitchFamily="34" charset="0"/>
              <a:buChar char="•"/>
            </a:pPr>
            <a:endParaRPr lang="en-US" dirty="0"/>
          </a:p>
          <a:p>
            <a:pPr marL="457200" indent="-457200" algn="just">
              <a:buFont typeface="Arial" panose="020B0604020202020204" pitchFamily="34" charset="0"/>
              <a:buChar char="•"/>
            </a:pPr>
            <a:r>
              <a:rPr lang="en-US" dirty="0"/>
              <a:t>Especially neural network algorithms may not be outperforming with the low size data sets. </a:t>
            </a:r>
          </a:p>
        </p:txBody>
      </p:sp>
    </p:spTree>
    <p:extLst>
      <p:ext uri="{BB962C8B-B14F-4D97-AF65-F5344CB8AC3E}">
        <p14:creationId xmlns:p14="http://schemas.microsoft.com/office/powerpoint/2010/main" val="10832014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8000" y="78800"/>
            <a:ext cx="9144000" cy="622168"/>
          </a:xfrm>
        </p:spPr>
        <p:txBody>
          <a:bodyPr>
            <a:normAutofit/>
          </a:bodyPr>
          <a:lstStyle/>
          <a:p>
            <a:r>
              <a:rPr lang="en-US" sz="3200" b="1" dirty="0">
                <a:solidFill>
                  <a:srgbClr val="FF0000"/>
                </a:solidFill>
                <a:latin typeface="Arial" panose="020B0604020202020204" pitchFamily="34" charset="0"/>
                <a:cs typeface="Arial" panose="020B0604020202020204" pitchFamily="34" charset="0"/>
              </a:rPr>
              <a:t>Conclusion - Recommendations</a:t>
            </a:r>
          </a:p>
        </p:txBody>
      </p:sp>
      <p:sp>
        <p:nvSpPr>
          <p:cNvPr id="17" name="Rectangle: Rounded Corners 16">
            <a:extLst>
              <a:ext uri="{FF2B5EF4-FFF2-40B4-BE49-F238E27FC236}">
                <a16:creationId xmlns:a16="http://schemas.microsoft.com/office/drawing/2014/main" id="{76DC66C6-1F97-43FB-BE15-08F4AF0CC721}"/>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19" name="Rectangle: Rounded Corners 18">
            <a:extLst>
              <a:ext uri="{FF2B5EF4-FFF2-40B4-BE49-F238E27FC236}">
                <a16:creationId xmlns:a16="http://schemas.microsoft.com/office/drawing/2014/main" id="{9B2D6303-A22B-45AA-B01D-BFC00E239210}"/>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1" name="Rectangle: Rounded Corners 20">
            <a:extLst>
              <a:ext uri="{FF2B5EF4-FFF2-40B4-BE49-F238E27FC236}">
                <a16:creationId xmlns:a16="http://schemas.microsoft.com/office/drawing/2014/main" id="{00E8792E-8322-4FD8-815C-B987AC71ABDA}"/>
              </a:ext>
            </a:extLst>
          </p:cNvPr>
          <p:cNvSpPr/>
          <p:nvPr/>
        </p:nvSpPr>
        <p:spPr>
          <a:xfrm>
            <a:off x="130627" y="1172316"/>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2" name="Rectangle: Rounded Corners 21">
            <a:extLst>
              <a:ext uri="{FF2B5EF4-FFF2-40B4-BE49-F238E27FC236}">
                <a16:creationId xmlns:a16="http://schemas.microsoft.com/office/drawing/2014/main" id="{86A62805-2C12-4CAF-B87F-F1710DC40A42}"/>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3" name="Rectangle: Rounded Corners 22">
            <a:extLst>
              <a:ext uri="{FF2B5EF4-FFF2-40B4-BE49-F238E27FC236}">
                <a16:creationId xmlns:a16="http://schemas.microsoft.com/office/drawing/2014/main" id="{45CF331F-DC5F-4522-9886-D9CE5C946865}"/>
              </a:ext>
            </a:extLst>
          </p:cNvPr>
          <p:cNvSpPr/>
          <p:nvPr/>
        </p:nvSpPr>
        <p:spPr>
          <a:xfrm>
            <a:off x="130627" y="2265832"/>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4" name="Rectangle: Rounded Corners 23">
            <a:extLst>
              <a:ext uri="{FF2B5EF4-FFF2-40B4-BE49-F238E27FC236}">
                <a16:creationId xmlns:a16="http://schemas.microsoft.com/office/drawing/2014/main" id="{D7700C26-BCC2-4079-B234-41A14059391F}"/>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5" name="Rectangle: Rounded Corners 24">
            <a:extLst>
              <a:ext uri="{FF2B5EF4-FFF2-40B4-BE49-F238E27FC236}">
                <a16:creationId xmlns:a16="http://schemas.microsoft.com/office/drawing/2014/main" id="{1B547E7B-966C-4F5B-B4B1-5BEBE727F8DA}"/>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6" name="Rectangle: Rounded Corners 25">
            <a:extLst>
              <a:ext uri="{FF2B5EF4-FFF2-40B4-BE49-F238E27FC236}">
                <a16:creationId xmlns:a16="http://schemas.microsoft.com/office/drawing/2014/main" id="{B5F1A614-60DB-49E3-96B4-5DDDCA429328}"/>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7" name="Rectangle: Rounded Corners 26">
            <a:extLst>
              <a:ext uri="{FF2B5EF4-FFF2-40B4-BE49-F238E27FC236}">
                <a16:creationId xmlns:a16="http://schemas.microsoft.com/office/drawing/2014/main" id="{DBF95789-409E-4450-B64E-BECC407A1F3C}"/>
              </a:ext>
            </a:extLst>
          </p:cNvPr>
          <p:cNvSpPr/>
          <p:nvPr/>
        </p:nvSpPr>
        <p:spPr>
          <a:xfrm>
            <a:off x="130627" y="4490895"/>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28" name="Rectangle: Rounded Corners 27">
            <a:extLst>
              <a:ext uri="{FF2B5EF4-FFF2-40B4-BE49-F238E27FC236}">
                <a16:creationId xmlns:a16="http://schemas.microsoft.com/office/drawing/2014/main" id="{5BEBE39B-DE81-450D-8311-2924D6B84323}"/>
              </a:ext>
            </a:extLst>
          </p:cNvPr>
          <p:cNvSpPr/>
          <p:nvPr/>
        </p:nvSpPr>
        <p:spPr>
          <a:xfrm>
            <a:off x="130627" y="5047233"/>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29" name="Rectangle: Rounded Corners 28">
            <a:extLst>
              <a:ext uri="{FF2B5EF4-FFF2-40B4-BE49-F238E27FC236}">
                <a16:creationId xmlns:a16="http://schemas.microsoft.com/office/drawing/2014/main" id="{892CD4B8-F460-4615-9293-F443507D80EF}"/>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Word2Vec</a:t>
            </a:r>
          </a:p>
        </p:txBody>
      </p:sp>
      <p:sp>
        <p:nvSpPr>
          <p:cNvPr id="30" name="Rectangle: Rounded Corners 29">
            <a:extLst>
              <a:ext uri="{FF2B5EF4-FFF2-40B4-BE49-F238E27FC236}">
                <a16:creationId xmlns:a16="http://schemas.microsoft.com/office/drawing/2014/main" id="{A05A0C35-97B9-4E17-992A-864220BFA375}"/>
              </a:ext>
            </a:extLst>
          </p:cNvPr>
          <p:cNvSpPr/>
          <p:nvPr/>
        </p:nvSpPr>
        <p:spPr>
          <a:xfrm>
            <a:off x="130627" y="6162709"/>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sp>
        <p:nvSpPr>
          <p:cNvPr id="15" name="Title 1">
            <a:extLst>
              <a:ext uri="{FF2B5EF4-FFF2-40B4-BE49-F238E27FC236}">
                <a16:creationId xmlns:a16="http://schemas.microsoft.com/office/drawing/2014/main" id="{5975DD75-6180-4F38-B69E-41AC0F810D68}"/>
              </a:ext>
            </a:extLst>
          </p:cNvPr>
          <p:cNvSpPr txBox="1">
            <a:spLocks/>
          </p:cNvSpPr>
          <p:nvPr/>
        </p:nvSpPr>
        <p:spPr>
          <a:xfrm>
            <a:off x="3047999" y="954937"/>
            <a:ext cx="9013373" cy="4980642"/>
          </a:xfrm>
          <a:prstGeom prst="rect">
            <a:avLst/>
          </a:prstGeom>
        </p:spPr>
        <p:txBody>
          <a:bodyPr vert="horz" lIns="91440" tIns="45720" rIns="91440" bIns="45720" rtlCol="0" anchor="ctr">
            <a:normAutofit lnSpcReduction="10000"/>
          </a:bodyPr>
          <a:lstStyle>
            <a:defPPr>
              <a:defRPr lang="en-US"/>
            </a:defPPr>
            <a:lvl1pPr algn="ctr">
              <a:lnSpc>
                <a:spcPct val="90000"/>
              </a:lnSpc>
              <a:spcBef>
                <a:spcPct val="0"/>
              </a:spcBef>
              <a:buNone/>
              <a:defRPr sz="3200" b="1">
                <a:solidFill>
                  <a:srgbClr val="0070C0"/>
                </a:solidFill>
                <a:latin typeface="Arial" panose="020B0604020202020204" pitchFamily="34" charset="0"/>
                <a:ea typeface="+mj-ea"/>
                <a:cs typeface="Arial" panose="020B0604020202020204" pitchFamily="34" charset="0"/>
              </a:defRPr>
            </a:lvl1pPr>
          </a:lstStyle>
          <a:p>
            <a:pPr algn="just"/>
            <a:r>
              <a:rPr lang="en-US" dirty="0"/>
              <a:t>* Provide a system that user can write their reviews/feedbacks without grammatical mistakes such as not accepting the review if it does not satisfy the word/grammar correctness. </a:t>
            </a:r>
          </a:p>
          <a:p>
            <a:pPr algn="just"/>
            <a:endParaRPr lang="en-US" dirty="0"/>
          </a:p>
          <a:p>
            <a:pPr algn="just"/>
            <a:r>
              <a:rPr lang="en-US" dirty="0"/>
              <a:t>* Encourage users to reflect their experience with products via giving incentives.</a:t>
            </a:r>
          </a:p>
          <a:p>
            <a:pPr algn="just"/>
            <a:endParaRPr lang="en-US" dirty="0"/>
          </a:p>
          <a:p>
            <a:pPr algn="just"/>
            <a:r>
              <a:rPr lang="en-US" dirty="0"/>
              <a:t>* Use the reviews as a feedback mechanism, take actions towards them, and let the customers know about the conclusion.</a:t>
            </a:r>
          </a:p>
        </p:txBody>
      </p:sp>
      <p:sp>
        <p:nvSpPr>
          <p:cNvPr id="16" name="Rectangle: Rounded Corners 15">
            <a:extLst>
              <a:ext uri="{FF2B5EF4-FFF2-40B4-BE49-F238E27FC236}">
                <a16:creationId xmlns:a16="http://schemas.microsoft.com/office/drawing/2014/main" id="{A0EC38C7-C350-4447-8EA6-4162429EE838}"/>
              </a:ext>
            </a:extLst>
          </p:cNvPr>
          <p:cNvSpPr/>
          <p:nvPr/>
        </p:nvSpPr>
        <p:spPr>
          <a:xfrm>
            <a:off x="3576987" y="5903063"/>
            <a:ext cx="7604761" cy="6621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Helps to Provide Steady Training Dataset</a:t>
            </a:r>
            <a:endParaRPr lang="en-US" sz="3200" dirty="0"/>
          </a:p>
        </p:txBody>
      </p:sp>
    </p:spTree>
    <p:extLst>
      <p:ext uri="{BB962C8B-B14F-4D97-AF65-F5344CB8AC3E}">
        <p14:creationId xmlns:p14="http://schemas.microsoft.com/office/powerpoint/2010/main" val="26063611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8000" y="78800"/>
            <a:ext cx="9144000" cy="622168"/>
          </a:xfrm>
        </p:spPr>
        <p:txBody>
          <a:bodyPr>
            <a:normAutofit/>
          </a:bodyPr>
          <a:lstStyle/>
          <a:p>
            <a:r>
              <a:rPr lang="en-US" sz="3200" b="1" dirty="0">
                <a:solidFill>
                  <a:srgbClr val="FF0000"/>
                </a:solidFill>
                <a:latin typeface="Arial" panose="020B0604020202020204" pitchFamily="34" charset="0"/>
                <a:cs typeface="Arial" panose="020B0604020202020204" pitchFamily="34" charset="0"/>
              </a:rPr>
              <a:t>Conclusion- Future Study</a:t>
            </a:r>
          </a:p>
        </p:txBody>
      </p:sp>
      <p:sp>
        <p:nvSpPr>
          <p:cNvPr id="17" name="Rectangle: Rounded Corners 16">
            <a:extLst>
              <a:ext uri="{FF2B5EF4-FFF2-40B4-BE49-F238E27FC236}">
                <a16:creationId xmlns:a16="http://schemas.microsoft.com/office/drawing/2014/main" id="{76DC66C6-1F97-43FB-BE15-08F4AF0CC721}"/>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19" name="Rectangle: Rounded Corners 18">
            <a:extLst>
              <a:ext uri="{FF2B5EF4-FFF2-40B4-BE49-F238E27FC236}">
                <a16:creationId xmlns:a16="http://schemas.microsoft.com/office/drawing/2014/main" id="{9B2D6303-A22B-45AA-B01D-BFC00E239210}"/>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1" name="Rectangle: Rounded Corners 20">
            <a:extLst>
              <a:ext uri="{FF2B5EF4-FFF2-40B4-BE49-F238E27FC236}">
                <a16:creationId xmlns:a16="http://schemas.microsoft.com/office/drawing/2014/main" id="{00E8792E-8322-4FD8-815C-B987AC71ABDA}"/>
              </a:ext>
            </a:extLst>
          </p:cNvPr>
          <p:cNvSpPr/>
          <p:nvPr/>
        </p:nvSpPr>
        <p:spPr>
          <a:xfrm>
            <a:off x="130627" y="1172316"/>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2" name="Rectangle: Rounded Corners 21">
            <a:extLst>
              <a:ext uri="{FF2B5EF4-FFF2-40B4-BE49-F238E27FC236}">
                <a16:creationId xmlns:a16="http://schemas.microsoft.com/office/drawing/2014/main" id="{86A62805-2C12-4CAF-B87F-F1710DC40A42}"/>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3" name="Rectangle: Rounded Corners 22">
            <a:extLst>
              <a:ext uri="{FF2B5EF4-FFF2-40B4-BE49-F238E27FC236}">
                <a16:creationId xmlns:a16="http://schemas.microsoft.com/office/drawing/2014/main" id="{45CF331F-DC5F-4522-9886-D9CE5C946865}"/>
              </a:ext>
            </a:extLst>
          </p:cNvPr>
          <p:cNvSpPr/>
          <p:nvPr/>
        </p:nvSpPr>
        <p:spPr>
          <a:xfrm>
            <a:off x="130627" y="2265832"/>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4" name="Rectangle: Rounded Corners 23">
            <a:extLst>
              <a:ext uri="{FF2B5EF4-FFF2-40B4-BE49-F238E27FC236}">
                <a16:creationId xmlns:a16="http://schemas.microsoft.com/office/drawing/2014/main" id="{D7700C26-BCC2-4079-B234-41A14059391F}"/>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5" name="Rectangle: Rounded Corners 24">
            <a:extLst>
              <a:ext uri="{FF2B5EF4-FFF2-40B4-BE49-F238E27FC236}">
                <a16:creationId xmlns:a16="http://schemas.microsoft.com/office/drawing/2014/main" id="{1B547E7B-966C-4F5B-B4B1-5BEBE727F8DA}"/>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6" name="Rectangle: Rounded Corners 25">
            <a:extLst>
              <a:ext uri="{FF2B5EF4-FFF2-40B4-BE49-F238E27FC236}">
                <a16:creationId xmlns:a16="http://schemas.microsoft.com/office/drawing/2014/main" id="{B5F1A614-60DB-49E3-96B4-5DDDCA429328}"/>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7" name="Rectangle: Rounded Corners 26">
            <a:extLst>
              <a:ext uri="{FF2B5EF4-FFF2-40B4-BE49-F238E27FC236}">
                <a16:creationId xmlns:a16="http://schemas.microsoft.com/office/drawing/2014/main" id="{DBF95789-409E-4450-B64E-BECC407A1F3C}"/>
              </a:ext>
            </a:extLst>
          </p:cNvPr>
          <p:cNvSpPr/>
          <p:nvPr/>
        </p:nvSpPr>
        <p:spPr>
          <a:xfrm>
            <a:off x="130627" y="4490895"/>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28" name="Rectangle: Rounded Corners 27">
            <a:extLst>
              <a:ext uri="{FF2B5EF4-FFF2-40B4-BE49-F238E27FC236}">
                <a16:creationId xmlns:a16="http://schemas.microsoft.com/office/drawing/2014/main" id="{5BEBE39B-DE81-450D-8311-2924D6B84323}"/>
              </a:ext>
            </a:extLst>
          </p:cNvPr>
          <p:cNvSpPr/>
          <p:nvPr/>
        </p:nvSpPr>
        <p:spPr>
          <a:xfrm>
            <a:off x="130627" y="5047233"/>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29" name="Rectangle: Rounded Corners 28">
            <a:extLst>
              <a:ext uri="{FF2B5EF4-FFF2-40B4-BE49-F238E27FC236}">
                <a16:creationId xmlns:a16="http://schemas.microsoft.com/office/drawing/2014/main" id="{892CD4B8-F460-4615-9293-F443507D80EF}"/>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Word2Vec</a:t>
            </a:r>
          </a:p>
        </p:txBody>
      </p:sp>
      <p:sp>
        <p:nvSpPr>
          <p:cNvPr id="30" name="Rectangle: Rounded Corners 29">
            <a:extLst>
              <a:ext uri="{FF2B5EF4-FFF2-40B4-BE49-F238E27FC236}">
                <a16:creationId xmlns:a16="http://schemas.microsoft.com/office/drawing/2014/main" id="{A05A0C35-97B9-4E17-992A-864220BFA375}"/>
              </a:ext>
            </a:extLst>
          </p:cNvPr>
          <p:cNvSpPr/>
          <p:nvPr/>
        </p:nvSpPr>
        <p:spPr>
          <a:xfrm>
            <a:off x="130627" y="6162709"/>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pic>
        <p:nvPicPr>
          <p:cNvPr id="3" name="Picture 2">
            <a:extLst>
              <a:ext uri="{FF2B5EF4-FFF2-40B4-BE49-F238E27FC236}">
                <a16:creationId xmlns:a16="http://schemas.microsoft.com/office/drawing/2014/main" id="{5979C869-4422-4F88-A661-63A80E874F17}"/>
              </a:ext>
            </a:extLst>
          </p:cNvPr>
          <p:cNvPicPr>
            <a:picLocks noChangeAspect="1"/>
          </p:cNvPicPr>
          <p:nvPr/>
        </p:nvPicPr>
        <p:blipFill>
          <a:blip r:embed="rId2"/>
          <a:stretch>
            <a:fillRect/>
          </a:stretch>
        </p:blipFill>
        <p:spPr>
          <a:xfrm>
            <a:off x="2798808" y="1452518"/>
            <a:ext cx="9262565" cy="4499103"/>
          </a:xfrm>
          <a:prstGeom prst="rect">
            <a:avLst/>
          </a:prstGeom>
        </p:spPr>
      </p:pic>
    </p:spTree>
    <p:extLst>
      <p:ext uri="{BB962C8B-B14F-4D97-AF65-F5344CB8AC3E}">
        <p14:creationId xmlns:p14="http://schemas.microsoft.com/office/powerpoint/2010/main" val="1385470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8000" y="78800"/>
            <a:ext cx="9144000" cy="622168"/>
          </a:xfrm>
        </p:spPr>
        <p:txBody>
          <a:bodyPr>
            <a:normAutofit/>
          </a:bodyPr>
          <a:lstStyle/>
          <a:p>
            <a:r>
              <a:rPr lang="en-US" sz="3200" b="1" dirty="0">
                <a:solidFill>
                  <a:srgbClr val="FF0000"/>
                </a:solidFill>
                <a:latin typeface="Arial" panose="020B0604020202020204" pitchFamily="34" charset="0"/>
                <a:cs typeface="Arial" panose="020B0604020202020204" pitchFamily="34" charset="0"/>
              </a:rPr>
              <a:t>Data Retrieval</a:t>
            </a:r>
          </a:p>
        </p:txBody>
      </p:sp>
      <p:sp>
        <p:nvSpPr>
          <p:cNvPr id="3" name="TextBox 2">
            <a:extLst>
              <a:ext uri="{FF2B5EF4-FFF2-40B4-BE49-F238E27FC236}">
                <a16:creationId xmlns:a16="http://schemas.microsoft.com/office/drawing/2014/main" id="{AE3FC8F4-6863-4F98-A911-9FAC50FA7396}"/>
              </a:ext>
            </a:extLst>
          </p:cNvPr>
          <p:cNvSpPr txBox="1"/>
          <p:nvPr/>
        </p:nvSpPr>
        <p:spPr>
          <a:xfrm>
            <a:off x="3189266" y="4193032"/>
            <a:ext cx="5332885"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t>Binary Classification Model</a:t>
            </a:r>
          </a:p>
          <a:p>
            <a:endParaRPr lang="en-US" sz="2400" dirty="0"/>
          </a:p>
          <a:p>
            <a:pPr marL="342900" indent="-342900">
              <a:buFont typeface="Arial" panose="020B0604020202020204" pitchFamily="34" charset="0"/>
              <a:buChar char="•"/>
            </a:pPr>
            <a:r>
              <a:rPr lang="en-US" sz="2400" dirty="0"/>
              <a:t>Supervised Machine Learning Algorithms with NLP Sentiment Analysis</a:t>
            </a:r>
          </a:p>
        </p:txBody>
      </p:sp>
      <p:pic>
        <p:nvPicPr>
          <p:cNvPr id="17" name="Picture 16">
            <a:extLst>
              <a:ext uri="{FF2B5EF4-FFF2-40B4-BE49-F238E27FC236}">
                <a16:creationId xmlns:a16="http://schemas.microsoft.com/office/drawing/2014/main" id="{B19E315D-CF19-47BA-B0F9-33F0AF6D9F46}"/>
              </a:ext>
            </a:extLst>
          </p:cNvPr>
          <p:cNvPicPr>
            <a:picLocks noChangeAspect="1"/>
          </p:cNvPicPr>
          <p:nvPr/>
        </p:nvPicPr>
        <p:blipFill>
          <a:blip r:embed="rId2"/>
          <a:stretch>
            <a:fillRect/>
          </a:stretch>
        </p:blipFill>
        <p:spPr>
          <a:xfrm>
            <a:off x="6567424" y="856791"/>
            <a:ext cx="2603311" cy="2531008"/>
          </a:xfrm>
          <a:prstGeom prst="rect">
            <a:avLst/>
          </a:prstGeom>
        </p:spPr>
      </p:pic>
      <p:sp>
        <p:nvSpPr>
          <p:cNvPr id="19" name="Rectangle: Rounded Corners 18">
            <a:extLst>
              <a:ext uri="{FF2B5EF4-FFF2-40B4-BE49-F238E27FC236}">
                <a16:creationId xmlns:a16="http://schemas.microsoft.com/office/drawing/2014/main" id="{3C778DA1-F463-4934-9014-B2990CAA2C4C}"/>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20" name="Rectangle: Rounded Corners 19">
            <a:extLst>
              <a:ext uri="{FF2B5EF4-FFF2-40B4-BE49-F238E27FC236}">
                <a16:creationId xmlns:a16="http://schemas.microsoft.com/office/drawing/2014/main" id="{B6F1CF1E-8945-44AF-94A2-E9077174BDCD}"/>
              </a:ext>
            </a:extLst>
          </p:cNvPr>
          <p:cNvSpPr/>
          <p:nvPr/>
        </p:nvSpPr>
        <p:spPr>
          <a:xfrm>
            <a:off x="130627" y="625558"/>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1" name="Rectangle: Rounded Corners 20">
            <a:extLst>
              <a:ext uri="{FF2B5EF4-FFF2-40B4-BE49-F238E27FC236}">
                <a16:creationId xmlns:a16="http://schemas.microsoft.com/office/drawing/2014/main" id="{6656C11B-4188-4645-A4B8-5006C9E56918}"/>
              </a:ext>
            </a:extLst>
          </p:cNvPr>
          <p:cNvSpPr/>
          <p:nvPr/>
        </p:nvSpPr>
        <p:spPr>
          <a:xfrm>
            <a:off x="130627" y="1172316"/>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2" name="Rectangle: Rounded Corners 21">
            <a:extLst>
              <a:ext uri="{FF2B5EF4-FFF2-40B4-BE49-F238E27FC236}">
                <a16:creationId xmlns:a16="http://schemas.microsoft.com/office/drawing/2014/main" id="{870224F2-7D64-4D0E-9BBB-19BB1DE76B9E}"/>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3" name="Rectangle: Rounded Corners 22">
            <a:extLst>
              <a:ext uri="{FF2B5EF4-FFF2-40B4-BE49-F238E27FC236}">
                <a16:creationId xmlns:a16="http://schemas.microsoft.com/office/drawing/2014/main" id="{0EA7F9BB-D626-4A0D-80FD-9E18765D85B4}"/>
              </a:ext>
            </a:extLst>
          </p:cNvPr>
          <p:cNvSpPr/>
          <p:nvPr/>
        </p:nvSpPr>
        <p:spPr>
          <a:xfrm>
            <a:off x="130627" y="2265832"/>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4" name="Rectangle: Rounded Corners 23">
            <a:extLst>
              <a:ext uri="{FF2B5EF4-FFF2-40B4-BE49-F238E27FC236}">
                <a16:creationId xmlns:a16="http://schemas.microsoft.com/office/drawing/2014/main" id="{E5E58A51-D9A8-4810-B98A-CB7B20D005CB}"/>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5" name="Rectangle: Rounded Corners 24">
            <a:extLst>
              <a:ext uri="{FF2B5EF4-FFF2-40B4-BE49-F238E27FC236}">
                <a16:creationId xmlns:a16="http://schemas.microsoft.com/office/drawing/2014/main" id="{54054522-8F7A-4E79-BEFE-B78ADDCD66DF}"/>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6" name="Rectangle: Rounded Corners 25">
            <a:extLst>
              <a:ext uri="{FF2B5EF4-FFF2-40B4-BE49-F238E27FC236}">
                <a16:creationId xmlns:a16="http://schemas.microsoft.com/office/drawing/2014/main" id="{0318DA88-03A2-4292-9FE8-58F725AEAB82}"/>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7" name="Rectangle: Rounded Corners 26">
            <a:extLst>
              <a:ext uri="{FF2B5EF4-FFF2-40B4-BE49-F238E27FC236}">
                <a16:creationId xmlns:a16="http://schemas.microsoft.com/office/drawing/2014/main" id="{F32D6D6C-308C-41F8-BEAF-651193E8EF96}"/>
              </a:ext>
            </a:extLst>
          </p:cNvPr>
          <p:cNvSpPr/>
          <p:nvPr/>
        </p:nvSpPr>
        <p:spPr>
          <a:xfrm>
            <a:off x="130627" y="4490895"/>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28" name="Rectangle: Rounded Corners 27">
            <a:extLst>
              <a:ext uri="{FF2B5EF4-FFF2-40B4-BE49-F238E27FC236}">
                <a16:creationId xmlns:a16="http://schemas.microsoft.com/office/drawing/2014/main" id="{89EB9F80-C4E0-4721-9292-75FEE0E19778}"/>
              </a:ext>
            </a:extLst>
          </p:cNvPr>
          <p:cNvSpPr/>
          <p:nvPr/>
        </p:nvSpPr>
        <p:spPr>
          <a:xfrm>
            <a:off x="130627" y="504723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29" name="Rectangle: Rounded Corners 28">
            <a:extLst>
              <a:ext uri="{FF2B5EF4-FFF2-40B4-BE49-F238E27FC236}">
                <a16:creationId xmlns:a16="http://schemas.microsoft.com/office/drawing/2014/main" id="{915577A0-931E-4888-82F1-E5878B7B95ED}"/>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30" name="Rectangle: Rounded Corners 29">
            <a:extLst>
              <a:ext uri="{FF2B5EF4-FFF2-40B4-BE49-F238E27FC236}">
                <a16:creationId xmlns:a16="http://schemas.microsoft.com/office/drawing/2014/main" id="{2E068D8C-2966-48B0-ADF3-E1BB79CB90AD}"/>
              </a:ext>
            </a:extLst>
          </p:cNvPr>
          <p:cNvSpPr/>
          <p:nvPr/>
        </p:nvSpPr>
        <p:spPr>
          <a:xfrm>
            <a:off x="130627" y="6162709"/>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pic>
        <p:nvPicPr>
          <p:cNvPr id="4" name="Picture 3">
            <a:extLst>
              <a:ext uri="{FF2B5EF4-FFF2-40B4-BE49-F238E27FC236}">
                <a16:creationId xmlns:a16="http://schemas.microsoft.com/office/drawing/2014/main" id="{F7691902-3942-471E-ABF9-BA46BEA7AF0F}"/>
              </a:ext>
            </a:extLst>
          </p:cNvPr>
          <p:cNvPicPr>
            <a:picLocks noChangeAspect="1"/>
          </p:cNvPicPr>
          <p:nvPr/>
        </p:nvPicPr>
        <p:blipFill>
          <a:blip r:embed="rId3"/>
          <a:stretch>
            <a:fillRect/>
          </a:stretch>
        </p:blipFill>
        <p:spPr>
          <a:xfrm>
            <a:off x="3025052" y="873676"/>
            <a:ext cx="2692170" cy="2435150"/>
          </a:xfrm>
          <a:prstGeom prst="rect">
            <a:avLst/>
          </a:prstGeom>
        </p:spPr>
      </p:pic>
      <p:pic>
        <p:nvPicPr>
          <p:cNvPr id="5" name="Picture 4">
            <a:extLst>
              <a:ext uri="{FF2B5EF4-FFF2-40B4-BE49-F238E27FC236}">
                <a16:creationId xmlns:a16="http://schemas.microsoft.com/office/drawing/2014/main" id="{FB5C0976-DB57-4696-B7FC-AF79ABEEFA4C}"/>
              </a:ext>
            </a:extLst>
          </p:cNvPr>
          <p:cNvPicPr>
            <a:picLocks noChangeAspect="1"/>
          </p:cNvPicPr>
          <p:nvPr/>
        </p:nvPicPr>
        <p:blipFill>
          <a:blip r:embed="rId4"/>
          <a:stretch>
            <a:fillRect/>
          </a:stretch>
        </p:blipFill>
        <p:spPr>
          <a:xfrm>
            <a:off x="10020937" y="822884"/>
            <a:ext cx="1792379" cy="3060457"/>
          </a:xfrm>
          <a:prstGeom prst="rect">
            <a:avLst/>
          </a:prstGeom>
        </p:spPr>
      </p:pic>
      <p:pic>
        <p:nvPicPr>
          <p:cNvPr id="6" name="Picture 5">
            <a:extLst>
              <a:ext uri="{FF2B5EF4-FFF2-40B4-BE49-F238E27FC236}">
                <a16:creationId xmlns:a16="http://schemas.microsoft.com/office/drawing/2014/main" id="{F485DAD8-140F-4759-8E32-A146A556FEEB}"/>
              </a:ext>
            </a:extLst>
          </p:cNvPr>
          <p:cNvPicPr>
            <a:picLocks noChangeAspect="1"/>
          </p:cNvPicPr>
          <p:nvPr/>
        </p:nvPicPr>
        <p:blipFill>
          <a:blip r:embed="rId5"/>
          <a:stretch>
            <a:fillRect/>
          </a:stretch>
        </p:blipFill>
        <p:spPr>
          <a:xfrm>
            <a:off x="5855709" y="1774231"/>
            <a:ext cx="566977" cy="634039"/>
          </a:xfrm>
          <a:prstGeom prst="rect">
            <a:avLst/>
          </a:prstGeom>
        </p:spPr>
      </p:pic>
      <p:pic>
        <p:nvPicPr>
          <p:cNvPr id="7" name="Picture 6">
            <a:extLst>
              <a:ext uri="{FF2B5EF4-FFF2-40B4-BE49-F238E27FC236}">
                <a16:creationId xmlns:a16="http://schemas.microsoft.com/office/drawing/2014/main" id="{6C919618-12F0-422D-99A6-3079242C96C3}"/>
              </a:ext>
            </a:extLst>
          </p:cNvPr>
          <p:cNvPicPr>
            <a:picLocks noChangeAspect="1"/>
          </p:cNvPicPr>
          <p:nvPr/>
        </p:nvPicPr>
        <p:blipFill>
          <a:blip r:embed="rId5"/>
          <a:stretch>
            <a:fillRect/>
          </a:stretch>
        </p:blipFill>
        <p:spPr>
          <a:xfrm>
            <a:off x="9312347" y="1805275"/>
            <a:ext cx="566977" cy="634039"/>
          </a:xfrm>
          <a:prstGeom prst="rect">
            <a:avLst/>
          </a:prstGeom>
        </p:spPr>
      </p:pic>
      <p:pic>
        <p:nvPicPr>
          <p:cNvPr id="8" name="Picture 7">
            <a:extLst>
              <a:ext uri="{FF2B5EF4-FFF2-40B4-BE49-F238E27FC236}">
                <a16:creationId xmlns:a16="http://schemas.microsoft.com/office/drawing/2014/main" id="{4A956B89-14C7-4455-AD03-16DFF15B83A7}"/>
              </a:ext>
            </a:extLst>
          </p:cNvPr>
          <p:cNvPicPr>
            <a:picLocks noChangeAspect="1"/>
          </p:cNvPicPr>
          <p:nvPr/>
        </p:nvPicPr>
        <p:blipFill>
          <a:blip r:embed="rId6"/>
          <a:stretch>
            <a:fillRect/>
          </a:stretch>
        </p:blipFill>
        <p:spPr>
          <a:xfrm>
            <a:off x="7839651" y="4690559"/>
            <a:ext cx="3758448" cy="1705820"/>
          </a:xfrm>
          <a:prstGeom prst="rect">
            <a:avLst/>
          </a:prstGeom>
        </p:spPr>
      </p:pic>
      <p:pic>
        <p:nvPicPr>
          <p:cNvPr id="9" name="Picture 8">
            <a:extLst>
              <a:ext uri="{FF2B5EF4-FFF2-40B4-BE49-F238E27FC236}">
                <a16:creationId xmlns:a16="http://schemas.microsoft.com/office/drawing/2014/main" id="{07C5E85D-99BE-40F2-876C-1BC704417563}"/>
              </a:ext>
            </a:extLst>
          </p:cNvPr>
          <p:cNvPicPr>
            <a:picLocks noChangeAspect="1"/>
          </p:cNvPicPr>
          <p:nvPr/>
        </p:nvPicPr>
        <p:blipFill>
          <a:blip r:embed="rId7"/>
          <a:stretch>
            <a:fillRect/>
          </a:stretch>
        </p:blipFill>
        <p:spPr>
          <a:xfrm rot="7833084">
            <a:off x="10150301" y="4010156"/>
            <a:ext cx="640066" cy="365752"/>
          </a:xfrm>
          <a:prstGeom prst="rect">
            <a:avLst/>
          </a:prstGeom>
        </p:spPr>
      </p:pic>
    </p:spTree>
    <p:extLst>
      <p:ext uri="{BB962C8B-B14F-4D97-AF65-F5344CB8AC3E}">
        <p14:creationId xmlns:p14="http://schemas.microsoft.com/office/powerpoint/2010/main" val="1137917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7998" y="200823"/>
            <a:ext cx="9144000" cy="622168"/>
          </a:xfrm>
        </p:spPr>
        <p:txBody>
          <a:bodyPr>
            <a:normAutofit/>
          </a:bodyPr>
          <a:lstStyle/>
          <a:p>
            <a:r>
              <a:rPr lang="en-US" sz="3200" b="1" dirty="0">
                <a:solidFill>
                  <a:srgbClr val="FF0000"/>
                </a:solidFill>
                <a:latin typeface="Arial" panose="020B0604020202020204" pitchFamily="34" charset="0"/>
                <a:cs typeface="Arial" panose="020B0604020202020204" pitchFamily="34" charset="0"/>
              </a:rPr>
              <a:t>Data Wrangling – Data Information</a:t>
            </a:r>
          </a:p>
        </p:txBody>
      </p:sp>
      <p:sp>
        <p:nvSpPr>
          <p:cNvPr id="19" name="Rectangle: Rounded Corners 18">
            <a:extLst>
              <a:ext uri="{FF2B5EF4-FFF2-40B4-BE49-F238E27FC236}">
                <a16:creationId xmlns:a16="http://schemas.microsoft.com/office/drawing/2014/main" id="{0A5EDD8F-048F-47CC-8E1A-693CD121CDC8}"/>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20" name="Rectangle: Rounded Corners 19">
            <a:extLst>
              <a:ext uri="{FF2B5EF4-FFF2-40B4-BE49-F238E27FC236}">
                <a16:creationId xmlns:a16="http://schemas.microsoft.com/office/drawing/2014/main" id="{81EB47FF-166F-400E-A79F-767B2ED7A8B6}"/>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1" name="Rectangle: Rounded Corners 20">
            <a:extLst>
              <a:ext uri="{FF2B5EF4-FFF2-40B4-BE49-F238E27FC236}">
                <a16:creationId xmlns:a16="http://schemas.microsoft.com/office/drawing/2014/main" id="{99E76482-AF64-4A9F-846A-8BFC2A17D18D}"/>
              </a:ext>
            </a:extLst>
          </p:cNvPr>
          <p:cNvSpPr/>
          <p:nvPr/>
        </p:nvSpPr>
        <p:spPr>
          <a:xfrm>
            <a:off x="130627" y="1172316"/>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2" name="Rectangle: Rounded Corners 21">
            <a:extLst>
              <a:ext uri="{FF2B5EF4-FFF2-40B4-BE49-F238E27FC236}">
                <a16:creationId xmlns:a16="http://schemas.microsoft.com/office/drawing/2014/main" id="{802DC3C8-3CED-4271-AF2D-69B640E2631D}"/>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3" name="Rectangle: Rounded Corners 22">
            <a:extLst>
              <a:ext uri="{FF2B5EF4-FFF2-40B4-BE49-F238E27FC236}">
                <a16:creationId xmlns:a16="http://schemas.microsoft.com/office/drawing/2014/main" id="{1569776E-5E5F-4536-A28F-A231C30CBCB0}"/>
              </a:ext>
            </a:extLst>
          </p:cNvPr>
          <p:cNvSpPr/>
          <p:nvPr/>
        </p:nvSpPr>
        <p:spPr>
          <a:xfrm>
            <a:off x="130627" y="2265832"/>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4" name="Rectangle: Rounded Corners 23">
            <a:extLst>
              <a:ext uri="{FF2B5EF4-FFF2-40B4-BE49-F238E27FC236}">
                <a16:creationId xmlns:a16="http://schemas.microsoft.com/office/drawing/2014/main" id="{F4ED19ED-AAF2-4B5C-84CB-286BA7E9CD2A}"/>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5" name="Rectangle: Rounded Corners 24">
            <a:extLst>
              <a:ext uri="{FF2B5EF4-FFF2-40B4-BE49-F238E27FC236}">
                <a16:creationId xmlns:a16="http://schemas.microsoft.com/office/drawing/2014/main" id="{77876F99-D1BE-459F-90D2-124158ADA360}"/>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6" name="Rectangle: Rounded Corners 25">
            <a:extLst>
              <a:ext uri="{FF2B5EF4-FFF2-40B4-BE49-F238E27FC236}">
                <a16:creationId xmlns:a16="http://schemas.microsoft.com/office/drawing/2014/main" id="{4F966990-CC76-4DBB-B730-50C85C8FE60F}"/>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7" name="Rectangle: Rounded Corners 26">
            <a:extLst>
              <a:ext uri="{FF2B5EF4-FFF2-40B4-BE49-F238E27FC236}">
                <a16:creationId xmlns:a16="http://schemas.microsoft.com/office/drawing/2014/main" id="{753B8963-F09E-419B-B520-6FFF36349898}"/>
              </a:ext>
            </a:extLst>
          </p:cNvPr>
          <p:cNvSpPr/>
          <p:nvPr/>
        </p:nvSpPr>
        <p:spPr>
          <a:xfrm>
            <a:off x="130627" y="4490895"/>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28" name="Rectangle: Rounded Corners 27">
            <a:extLst>
              <a:ext uri="{FF2B5EF4-FFF2-40B4-BE49-F238E27FC236}">
                <a16:creationId xmlns:a16="http://schemas.microsoft.com/office/drawing/2014/main" id="{B473E39D-E4EA-47B1-BFE5-5AF3E2046FDC}"/>
              </a:ext>
            </a:extLst>
          </p:cNvPr>
          <p:cNvSpPr/>
          <p:nvPr/>
        </p:nvSpPr>
        <p:spPr>
          <a:xfrm>
            <a:off x="130627" y="504723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29" name="Rectangle: Rounded Corners 28">
            <a:extLst>
              <a:ext uri="{FF2B5EF4-FFF2-40B4-BE49-F238E27FC236}">
                <a16:creationId xmlns:a16="http://schemas.microsoft.com/office/drawing/2014/main" id="{9F5027BD-2C36-4EB0-B343-7DB9B900361E}"/>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30" name="Rectangle: Rounded Corners 29">
            <a:extLst>
              <a:ext uri="{FF2B5EF4-FFF2-40B4-BE49-F238E27FC236}">
                <a16:creationId xmlns:a16="http://schemas.microsoft.com/office/drawing/2014/main" id="{E5D11334-E44E-4C12-801E-C095A6301415}"/>
              </a:ext>
            </a:extLst>
          </p:cNvPr>
          <p:cNvSpPr/>
          <p:nvPr/>
        </p:nvSpPr>
        <p:spPr>
          <a:xfrm>
            <a:off x="130627" y="6162709"/>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pic>
        <p:nvPicPr>
          <p:cNvPr id="5" name="Picture 4">
            <a:extLst>
              <a:ext uri="{FF2B5EF4-FFF2-40B4-BE49-F238E27FC236}">
                <a16:creationId xmlns:a16="http://schemas.microsoft.com/office/drawing/2014/main" id="{C8659F9E-9E5B-4F6E-AB6C-2C9CC84F019E}"/>
              </a:ext>
            </a:extLst>
          </p:cNvPr>
          <p:cNvPicPr>
            <a:picLocks noChangeAspect="1"/>
          </p:cNvPicPr>
          <p:nvPr/>
        </p:nvPicPr>
        <p:blipFill>
          <a:blip r:embed="rId2"/>
          <a:stretch>
            <a:fillRect/>
          </a:stretch>
        </p:blipFill>
        <p:spPr>
          <a:xfrm>
            <a:off x="3048000" y="892608"/>
            <a:ext cx="8759215" cy="4650861"/>
          </a:xfrm>
          <a:prstGeom prst="rect">
            <a:avLst/>
          </a:prstGeom>
        </p:spPr>
      </p:pic>
      <p:sp>
        <p:nvSpPr>
          <p:cNvPr id="31" name="Title 1">
            <a:extLst>
              <a:ext uri="{FF2B5EF4-FFF2-40B4-BE49-F238E27FC236}">
                <a16:creationId xmlns:a16="http://schemas.microsoft.com/office/drawing/2014/main" id="{BE94D95A-2C06-4FAE-9010-03F79AA533B3}"/>
              </a:ext>
            </a:extLst>
          </p:cNvPr>
          <p:cNvSpPr txBox="1">
            <a:spLocks/>
          </p:cNvSpPr>
          <p:nvPr/>
        </p:nvSpPr>
        <p:spPr>
          <a:xfrm>
            <a:off x="3240391" y="5924170"/>
            <a:ext cx="8759215" cy="48665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70C0"/>
                </a:solidFill>
                <a:latin typeface="Arial" panose="020B0604020202020204" pitchFamily="34" charset="0"/>
                <a:cs typeface="Arial" panose="020B0604020202020204" pitchFamily="34" charset="0"/>
              </a:rPr>
              <a:t>28798 Rows(Reviews), 9 Columns(Variables)</a:t>
            </a:r>
          </a:p>
        </p:txBody>
      </p:sp>
    </p:spTree>
    <p:extLst>
      <p:ext uri="{BB962C8B-B14F-4D97-AF65-F5344CB8AC3E}">
        <p14:creationId xmlns:p14="http://schemas.microsoft.com/office/powerpoint/2010/main" val="102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8000" y="78800"/>
            <a:ext cx="9144000" cy="622168"/>
          </a:xfrm>
        </p:spPr>
        <p:txBody>
          <a:bodyPr>
            <a:normAutofit/>
          </a:bodyPr>
          <a:lstStyle/>
          <a:p>
            <a:r>
              <a:rPr lang="en-US" sz="3200" b="1" dirty="0">
                <a:solidFill>
                  <a:srgbClr val="FF0000"/>
                </a:solidFill>
                <a:latin typeface="Arial" panose="020B0604020202020204" pitchFamily="34" charset="0"/>
                <a:cs typeface="Arial" panose="020B0604020202020204" pitchFamily="34" charset="0"/>
              </a:rPr>
              <a:t>Data Wrangling – Missing &amp; Duplicate Values</a:t>
            </a:r>
          </a:p>
        </p:txBody>
      </p:sp>
      <p:sp>
        <p:nvSpPr>
          <p:cNvPr id="19" name="Rectangle: Rounded Corners 18">
            <a:extLst>
              <a:ext uri="{FF2B5EF4-FFF2-40B4-BE49-F238E27FC236}">
                <a16:creationId xmlns:a16="http://schemas.microsoft.com/office/drawing/2014/main" id="{0A5EDD8F-048F-47CC-8E1A-693CD121CDC8}"/>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20" name="Rectangle: Rounded Corners 19">
            <a:extLst>
              <a:ext uri="{FF2B5EF4-FFF2-40B4-BE49-F238E27FC236}">
                <a16:creationId xmlns:a16="http://schemas.microsoft.com/office/drawing/2014/main" id="{81EB47FF-166F-400E-A79F-767B2ED7A8B6}"/>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1" name="Rectangle: Rounded Corners 20">
            <a:extLst>
              <a:ext uri="{FF2B5EF4-FFF2-40B4-BE49-F238E27FC236}">
                <a16:creationId xmlns:a16="http://schemas.microsoft.com/office/drawing/2014/main" id="{99E76482-AF64-4A9F-846A-8BFC2A17D18D}"/>
              </a:ext>
            </a:extLst>
          </p:cNvPr>
          <p:cNvSpPr/>
          <p:nvPr/>
        </p:nvSpPr>
        <p:spPr>
          <a:xfrm>
            <a:off x="130627" y="1172316"/>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2" name="Rectangle: Rounded Corners 21">
            <a:extLst>
              <a:ext uri="{FF2B5EF4-FFF2-40B4-BE49-F238E27FC236}">
                <a16:creationId xmlns:a16="http://schemas.microsoft.com/office/drawing/2014/main" id="{802DC3C8-3CED-4271-AF2D-69B640E2631D}"/>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3" name="Rectangle: Rounded Corners 22">
            <a:extLst>
              <a:ext uri="{FF2B5EF4-FFF2-40B4-BE49-F238E27FC236}">
                <a16:creationId xmlns:a16="http://schemas.microsoft.com/office/drawing/2014/main" id="{1569776E-5E5F-4536-A28F-A231C30CBCB0}"/>
              </a:ext>
            </a:extLst>
          </p:cNvPr>
          <p:cNvSpPr/>
          <p:nvPr/>
        </p:nvSpPr>
        <p:spPr>
          <a:xfrm>
            <a:off x="130627" y="2265832"/>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4" name="Rectangle: Rounded Corners 23">
            <a:extLst>
              <a:ext uri="{FF2B5EF4-FFF2-40B4-BE49-F238E27FC236}">
                <a16:creationId xmlns:a16="http://schemas.microsoft.com/office/drawing/2014/main" id="{F4ED19ED-AAF2-4B5C-84CB-286BA7E9CD2A}"/>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5" name="Rectangle: Rounded Corners 24">
            <a:extLst>
              <a:ext uri="{FF2B5EF4-FFF2-40B4-BE49-F238E27FC236}">
                <a16:creationId xmlns:a16="http://schemas.microsoft.com/office/drawing/2014/main" id="{77876F99-D1BE-459F-90D2-124158ADA360}"/>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6" name="Rectangle: Rounded Corners 25">
            <a:extLst>
              <a:ext uri="{FF2B5EF4-FFF2-40B4-BE49-F238E27FC236}">
                <a16:creationId xmlns:a16="http://schemas.microsoft.com/office/drawing/2014/main" id="{4F966990-CC76-4DBB-B730-50C85C8FE60F}"/>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7" name="Rectangle: Rounded Corners 26">
            <a:extLst>
              <a:ext uri="{FF2B5EF4-FFF2-40B4-BE49-F238E27FC236}">
                <a16:creationId xmlns:a16="http://schemas.microsoft.com/office/drawing/2014/main" id="{753B8963-F09E-419B-B520-6FFF36349898}"/>
              </a:ext>
            </a:extLst>
          </p:cNvPr>
          <p:cNvSpPr/>
          <p:nvPr/>
        </p:nvSpPr>
        <p:spPr>
          <a:xfrm>
            <a:off x="130627" y="4490895"/>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28" name="Rectangle: Rounded Corners 27">
            <a:extLst>
              <a:ext uri="{FF2B5EF4-FFF2-40B4-BE49-F238E27FC236}">
                <a16:creationId xmlns:a16="http://schemas.microsoft.com/office/drawing/2014/main" id="{B473E39D-E4EA-47B1-BFE5-5AF3E2046FDC}"/>
              </a:ext>
            </a:extLst>
          </p:cNvPr>
          <p:cNvSpPr/>
          <p:nvPr/>
        </p:nvSpPr>
        <p:spPr>
          <a:xfrm>
            <a:off x="130627" y="504723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29" name="Rectangle: Rounded Corners 28">
            <a:extLst>
              <a:ext uri="{FF2B5EF4-FFF2-40B4-BE49-F238E27FC236}">
                <a16:creationId xmlns:a16="http://schemas.microsoft.com/office/drawing/2014/main" id="{9F5027BD-2C36-4EB0-B343-7DB9B900361E}"/>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30" name="Rectangle: Rounded Corners 29">
            <a:extLst>
              <a:ext uri="{FF2B5EF4-FFF2-40B4-BE49-F238E27FC236}">
                <a16:creationId xmlns:a16="http://schemas.microsoft.com/office/drawing/2014/main" id="{E5D11334-E44E-4C12-801E-C095A6301415}"/>
              </a:ext>
            </a:extLst>
          </p:cNvPr>
          <p:cNvSpPr/>
          <p:nvPr/>
        </p:nvSpPr>
        <p:spPr>
          <a:xfrm>
            <a:off x="130627" y="6162709"/>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pic>
        <p:nvPicPr>
          <p:cNvPr id="3" name="Picture 2">
            <a:extLst>
              <a:ext uri="{FF2B5EF4-FFF2-40B4-BE49-F238E27FC236}">
                <a16:creationId xmlns:a16="http://schemas.microsoft.com/office/drawing/2014/main" id="{12470EF2-0BF9-4FF7-8DC4-77331D84D849}"/>
              </a:ext>
            </a:extLst>
          </p:cNvPr>
          <p:cNvPicPr>
            <a:picLocks noChangeAspect="1"/>
          </p:cNvPicPr>
          <p:nvPr/>
        </p:nvPicPr>
        <p:blipFill>
          <a:blip r:embed="rId2"/>
          <a:stretch>
            <a:fillRect/>
          </a:stretch>
        </p:blipFill>
        <p:spPr>
          <a:xfrm>
            <a:off x="3048000" y="1319146"/>
            <a:ext cx="7242676" cy="5230821"/>
          </a:xfrm>
          <a:prstGeom prst="rect">
            <a:avLst/>
          </a:prstGeom>
        </p:spPr>
      </p:pic>
      <p:sp>
        <p:nvSpPr>
          <p:cNvPr id="31" name="Oval 30">
            <a:extLst>
              <a:ext uri="{FF2B5EF4-FFF2-40B4-BE49-F238E27FC236}">
                <a16:creationId xmlns:a16="http://schemas.microsoft.com/office/drawing/2014/main" id="{938DB960-0DD1-4305-95BF-A8721ACF92C1}"/>
              </a:ext>
            </a:extLst>
          </p:cNvPr>
          <p:cNvSpPr/>
          <p:nvPr/>
        </p:nvSpPr>
        <p:spPr>
          <a:xfrm>
            <a:off x="4464519" y="916032"/>
            <a:ext cx="1342724" cy="54947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2F770C1-A525-42C9-B8AF-B43A36360EF2}"/>
              </a:ext>
            </a:extLst>
          </p:cNvPr>
          <p:cNvPicPr>
            <a:picLocks noChangeAspect="1"/>
          </p:cNvPicPr>
          <p:nvPr/>
        </p:nvPicPr>
        <p:blipFill>
          <a:blip r:embed="rId3"/>
          <a:stretch>
            <a:fillRect/>
          </a:stretch>
        </p:blipFill>
        <p:spPr>
          <a:xfrm>
            <a:off x="8665135" y="2725106"/>
            <a:ext cx="3526865" cy="1469527"/>
          </a:xfrm>
          <a:prstGeom prst="rect">
            <a:avLst/>
          </a:prstGeom>
        </p:spPr>
      </p:pic>
      <p:pic>
        <p:nvPicPr>
          <p:cNvPr id="6" name="Picture 5">
            <a:extLst>
              <a:ext uri="{FF2B5EF4-FFF2-40B4-BE49-F238E27FC236}">
                <a16:creationId xmlns:a16="http://schemas.microsoft.com/office/drawing/2014/main" id="{D77552D4-B51F-4D12-BCD4-488BB2565E9A}"/>
              </a:ext>
            </a:extLst>
          </p:cNvPr>
          <p:cNvPicPr>
            <a:picLocks noChangeAspect="1"/>
          </p:cNvPicPr>
          <p:nvPr/>
        </p:nvPicPr>
        <p:blipFill>
          <a:blip r:embed="rId4"/>
          <a:stretch>
            <a:fillRect/>
          </a:stretch>
        </p:blipFill>
        <p:spPr>
          <a:xfrm>
            <a:off x="9579178" y="1528640"/>
            <a:ext cx="2139881" cy="1780186"/>
          </a:xfrm>
          <a:prstGeom prst="rect">
            <a:avLst/>
          </a:prstGeom>
        </p:spPr>
      </p:pic>
    </p:spTree>
    <p:extLst>
      <p:ext uri="{BB962C8B-B14F-4D97-AF65-F5344CB8AC3E}">
        <p14:creationId xmlns:p14="http://schemas.microsoft.com/office/powerpoint/2010/main" val="189237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8000" y="78800"/>
            <a:ext cx="9144000" cy="622168"/>
          </a:xfrm>
        </p:spPr>
        <p:txBody>
          <a:bodyPr>
            <a:normAutofit/>
          </a:bodyPr>
          <a:lstStyle/>
          <a:p>
            <a:r>
              <a:rPr lang="en-US" sz="3200" b="1" dirty="0">
                <a:solidFill>
                  <a:srgbClr val="FF0000"/>
                </a:solidFill>
                <a:latin typeface="Arial" panose="020B0604020202020204" pitchFamily="34" charset="0"/>
                <a:cs typeface="Arial" panose="020B0604020202020204" pitchFamily="34" charset="0"/>
              </a:rPr>
              <a:t>Data Wrangling</a:t>
            </a:r>
          </a:p>
        </p:txBody>
      </p:sp>
      <p:sp>
        <p:nvSpPr>
          <p:cNvPr id="19" name="Rectangle: Rounded Corners 18">
            <a:extLst>
              <a:ext uri="{FF2B5EF4-FFF2-40B4-BE49-F238E27FC236}">
                <a16:creationId xmlns:a16="http://schemas.microsoft.com/office/drawing/2014/main" id="{0A5EDD8F-048F-47CC-8E1A-693CD121CDC8}"/>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20" name="Rectangle: Rounded Corners 19">
            <a:extLst>
              <a:ext uri="{FF2B5EF4-FFF2-40B4-BE49-F238E27FC236}">
                <a16:creationId xmlns:a16="http://schemas.microsoft.com/office/drawing/2014/main" id="{81EB47FF-166F-400E-A79F-767B2ED7A8B6}"/>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1" name="Rectangle: Rounded Corners 20">
            <a:extLst>
              <a:ext uri="{FF2B5EF4-FFF2-40B4-BE49-F238E27FC236}">
                <a16:creationId xmlns:a16="http://schemas.microsoft.com/office/drawing/2014/main" id="{99E76482-AF64-4A9F-846A-8BFC2A17D18D}"/>
              </a:ext>
            </a:extLst>
          </p:cNvPr>
          <p:cNvSpPr/>
          <p:nvPr/>
        </p:nvSpPr>
        <p:spPr>
          <a:xfrm>
            <a:off x="130627" y="1172316"/>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2" name="Rectangle: Rounded Corners 21">
            <a:extLst>
              <a:ext uri="{FF2B5EF4-FFF2-40B4-BE49-F238E27FC236}">
                <a16:creationId xmlns:a16="http://schemas.microsoft.com/office/drawing/2014/main" id="{802DC3C8-3CED-4271-AF2D-69B640E2631D}"/>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3" name="Rectangle: Rounded Corners 22">
            <a:extLst>
              <a:ext uri="{FF2B5EF4-FFF2-40B4-BE49-F238E27FC236}">
                <a16:creationId xmlns:a16="http://schemas.microsoft.com/office/drawing/2014/main" id="{1569776E-5E5F-4536-A28F-A231C30CBCB0}"/>
              </a:ext>
            </a:extLst>
          </p:cNvPr>
          <p:cNvSpPr/>
          <p:nvPr/>
        </p:nvSpPr>
        <p:spPr>
          <a:xfrm>
            <a:off x="130627" y="2265832"/>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4" name="Rectangle: Rounded Corners 23">
            <a:extLst>
              <a:ext uri="{FF2B5EF4-FFF2-40B4-BE49-F238E27FC236}">
                <a16:creationId xmlns:a16="http://schemas.microsoft.com/office/drawing/2014/main" id="{F4ED19ED-AAF2-4B5C-84CB-286BA7E9CD2A}"/>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5" name="Rectangle: Rounded Corners 24">
            <a:extLst>
              <a:ext uri="{FF2B5EF4-FFF2-40B4-BE49-F238E27FC236}">
                <a16:creationId xmlns:a16="http://schemas.microsoft.com/office/drawing/2014/main" id="{77876F99-D1BE-459F-90D2-124158ADA360}"/>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6" name="Rectangle: Rounded Corners 25">
            <a:extLst>
              <a:ext uri="{FF2B5EF4-FFF2-40B4-BE49-F238E27FC236}">
                <a16:creationId xmlns:a16="http://schemas.microsoft.com/office/drawing/2014/main" id="{4F966990-CC76-4DBB-B730-50C85C8FE60F}"/>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7" name="Rectangle: Rounded Corners 26">
            <a:extLst>
              <a:ext uri="{FF2B5EF4-FFF2-40B4-BE49-F238E27FC236}">
                <a16:creationId xmlns:a16="http://schemas.microsoft.com/office/drawing/2014/main" id="{753B8963-F09E-419B-B520-6FFF36349898}"/>
              </a:ext>
            </a:extLst>
          </p:cNvPr>
          <p:cNvSpPr/>
          <p:nvPr/>
        </p:nvSpPr>
        <p:spPr>
          <a:xfrm>
            <a:off x="130627" y="4490895"/>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28" name="Rectangle: Rounded Corners 27">
            <a:extLst>
              <a:ext uri="{FF2B5EF4-FFF2-40B4-BE49-F238E27FC236}">
                <a16:creationId xmlns:a16="http://schemas.microsoft.com/office/drawing/2014/main" id="{B473E39D-E4EA-47B1-BFE5-5AF3E2046FDC}"/>
              </a:ext>
            </a:extLst>
          </p:cNvPr>
          <p:cNvSpPr/>
          <p:nvPr/>
        </p:nvSpPr>
        <p:spPr>
          <a:xfrm>
            <a:off x="130627" y="504723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29" name="Rectangle: Rounded Corners 28">
            <a:extLst>
              <a:ext uri="{FF2B5EF4-FFF2-40B4-BE49-F238E27FC236}">
                <a16:creationId xmlns:a16="http://schemas.microsoft.com/office/drawing/2014/main" id="{9F5027BD-2C36-4EB0-B343-7DB9B900361E}"/>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30" name="Rectangle: Rounded Corners 29">
            <a:extLst>
              <a:ext uri="{FF2B5EF4-FFF2-40B4-BE49-F238E27FC236}">
                <a16:creationId xmlns:a16="http://schemas.microsoft.com/office/drawing/2014/main" id="{E5D11334-E44E-4C12-801E-C095A6301415}"/>
              </a:ext>
            </a:extLst>
          </p:cNvPr>
          <p:cNvSpPr/>
          <p:nvPr/>
        </p:nvSpPr>
        <p:spPr>
          <a:xfrm>
            <a:off x="130627" y="6162709"/>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pic>
        <p:nvPicPr>
          <p:cNvPr id="3" name="Picture 2">
            <a:extLst>
              <a:ext uri="{FF2B5EF4-FFF2-40B4-BE49-F238E27FC236}">
                <a16:creationId xmlns:a16="http://schemas.microsoft.com/office/drawing/2014/main" id="{7ABB2522-CE93-4D95-BFB3-3CAB3339D886}"/>
              </a:ext>
            </a:extLst>
          </p:cNvPr>
          <p:cNvPicPr>
            <a:picLocks noChangeAspect="1"/>
          </p:cNvPicPr>
          <p:nvPr/>
        </p:nvPicPr>
        <p:blipFill>
          <a:blip r:embed="rId2"/>
          <a:stretch>
            <a:fillRect/>
          </a:stretch>
        </p:blipFill>
        <p:spPr>
          <a:xfrm>
            <a:off x="3048000" y="1281768"/>
            <a:ext cx="8842309" cy="1968127"/>
          </a:xfrm>
          <a:prstGeom prst="rect">
            <a:avLst/>
          </a:prstGeom>
        </p:spPr>
      </p:pic>
      <p:sp>
        <p:nvSpPr>
          <p:cNvPr id="31" name="Title 1">
            <a:extLst>
              <a:ext uri="{FF2B5EF4-FFF2-40B4-BE49-F238E27FC236}">
                <a16:creationId xmlns:a16="http://schemas.microsoft.com/office/drawing/2014/main" id="{3E643616-94F1-4D84-A3AC-16227F1D199D}"/>
              </a:ext>
            </a:extLst>
          </p:cNvPr>
          <p:cNvSpPr txBox="1">
            <a:spLocks/>
          </p:cNvSpPr>
          <p:nvPr/>
        </p:nvSpPr>
        <p:spPr>
          <a:xfrm>
            <a:off x="3366920" y="3653920"/>
            <a:ext cx="8523389" cy="2786626"/>
          </a:xfrm>
          <a:prstGeom prst="rect">
            <a:avLst/>
          </a:prstGeom>
        </p:spPr>
        <p:txBody>
          <a:bodyPr vert="horz" lIns="91440" tIns="45720" rIns="91440" bIns="45720" rtlCol="0" anchor="ctr">
            <a:normAutofit fontScale="92500"/>
          </a:bodyPr>
          <a:lstStyle>
            <a:defPPr>
              <a:defRPr lang="en-US"/>
            </a:defPPr>
            <a:lvl1pPr algn="ctr">
              <a:lnSpc>
                <a:spcPct val="90000"/>
              </a:lnSpc>
              <a:spcBef>
                <a:spcPct val="0"/>
              </a:spcBef>
              <a:buNone/>
              <a:defRPr sz="3200" b="1">
                <a:solidFill>
                  <a:srgbClr val="0070C0"/>
                </a:solidFill>
                <a:latin typeface="Arial" panose="020B0604020202020204" pitchFamily="34" charset="0"/>
                <a:ea typeface="+mj-ea"/>
                <a:cs typeface="Arial" panose="020B0604020202020204" pitchFamily="34" charset="0"/>
              </a:defRPr>
            </a:lvl1pPr>
          </a:lstStyle>
          <a:p>
            <a:pPr marL="457200" indent="-457200" algn="l">
              <a:buFont typeface="Wingdings" panose="05000000000000000000" pitchFamily="2" charset="2"/>
              <a:buChar char="ü"/>
            </a:pPr>
            <a:r>
              <a:rPr lang="en-US" dirty="0"/>
              <a:t>Concatenate the texts</a:t>
            </a:r>
          </a:p>
          <a:p>
            <a:pPr marL="457200" indent="-457200" algn="l">
              <a:buFont typeface="Wingdings" panose="05000000000000000000" pitchFamily="2" charset="2"/>
              <a:buChar char="ü"/>
            </a:pPr>
            <a:r>
              <a:rPr lang="en-US" dirty="0"/>
              <a:t>Drop ‘helpful’ feature</a:t>
            </a:r>
          </a:p>
          <a:p>
            <a:pPr marL="457200" indent="-457200" algn="l">
              <a:buFont typeface="Wingdings" panose="05000000000000000000" pitchFamily="2" charset="2"/>
              <a:buChar char="ü"/>
            </a:pPr>
            <a:r>
              <a:rPr lang="en-US" dirty="0"/>
              <a:t>Rearrange ‘Overall’ feature</a:t>
            </a:r>
          </a:p>
          <a:p>
            <a:pPr marL="457200" indent="-457200" algn="l">
              <a:buFont typeface="Wingdings" panose="05000000000000000000" pitchFamily="2" charset="2"/>
              <a:buChar char="ü"/>
            </a:pPr>
            <a:r>
              <a:rPr lang="en-US" dirty="0"/>
              <a:t>Rearrange ‘reviewerID’ and ‘reviewerName’</a:t>
            </a:r>
          </a:p>
          <a:p>
            <a:pPr marL="457200" indent="-457200" algn="l">
              <a:buFont typeface="Wingdings" panose="05000000000000000000" pitchFamily="2" charset="2"/>
              <a:buChar char="ü"/>
            </a:pPr>
            <a:r>
              <a:rPr lang="en-US" dirty="0"/>
              <a:t>Rearrange ‘unixReviewTime’ and ‘reviewTime’  </a:t>
            </a:r>
          </a:p>
        </p:txBody>
      </p:sp>
    </p:spTree>
    <p:extLst>
      <p:ext uri="{BB962C8B-B14F-4D97-AF65-F5344CB8AC3E}">
        <p14:creationId xmlns:p14="http://schemas.microsoft.com/office/powerpoint/2010/main" val="2328432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8000" y="78800"/>
            <a:ext cx="9144000" cy="622168"/>
          </a:xfrm>
        </p:spPr>
        <p:txBody>
          <a:bodyPr>
            <a:normAutofit/>
          </a:bodyPr>
          <a:lstStyle/>
          <a:p>
            <a:r>
              <a:rPr lang="en-US" sz="3200" b="1" dirty="0">
                <a:solidFill>
                  <a:srgbClr val="FF0000"/>
                </a:solidFill>
                <a:latin typeface="Arial" panose="020B0604020202020204" pitchFamily="34" charset="0"/>
                <a:cs typeface="Arial" panose="020B0604020202020204" pitchFamily="34" charset="0"/>
              </a:rPr>
              <a:t>Data Wrangling – Rename Features</a:t>
            </a:r>
          </a:p>
        </p:txBody>
      </p:sp>
      <p:sp>
        <p:nvSpPr>
          <p:cNvPr id="19" name="Rectangle: Rounded Corners 18">
            <a:extLst>
              <a:ext uri="{FF2B5EF4-FFF2-40B4-BE49-F238E27FC236}">
                <a16:creationId xmlns:a16="http://schemas.microsoft.com/office/drawing/2014/main" id="{0A5EDD8F-048F-47CC-8E1A-693CD121CDC8}"/>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20" name="Rectangle: Rounded Corners 19">
            <a:extLst>
              <a:ext uri="{FF2B5EF4-FFF2-40B4-BE49-F238E27FC236}">
                <a16:creationId xmlns:a16="http://schemas.microsoft.com/office/drawing/2014/main" id="{81EB47FF-166F-400E-A79F-767B2ED7A8B6}"/>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1" name="Rectangle: Rounded Corners 20">
            <a:extLst>
              <a:ext uri="{FF2B5EF4-FFF2-40B4-BE49-F238E27FC236}">
                <a16:creationId xmlns:a16="http://schemas.microsoft.com/office/drawing/2014/main" id="{99E76482-AF64-4A9F-846A-8BFC2A17D18D}"/>
              </a:ext>
            </a:extLst>
          </p:cNvPr>
          <p:cNvSpPr/>
          <p:nvPr/>
        </p:nvSpPr>
        <p:spPr>
          <a:xfrm>
            <a:off x="130627" y="1172316"/>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2" name="Rectangle: Rounded Corners 21">
            <a:extLst>
              <a:ext uri="{FF2B5EF4-FFF2-40B4-BE49-F238E27FC236}">
                <a16:creationId xmlns:a16="http://schemas.microsoft.com/office/drawing/2014/main" id="{802DC3C8-3CED-4271-AF2D-69B640E2631D}"/>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3" name="Rectangle: Rounded Corners 22">
            <a:extLst>
              <a:ext uri="{FF2B5EF4-FFF2-40B4-BE49-F238E27FC236}">
                <a16:creationId xmlns:a16="http://schemas.microsoft.com/office/drawing/2014/main" id="{1569776E-5E5F-4536-A28F-A231C30CBCB0}"/>
              </a:ext>
            </a:extLst>
          </p:cNvPr>
          <p:cNvSpPr/>
          <p:nvPr/>
        </p:nvSpPr>
        <p:spPr>
          <a:xfrm>
            <a:off x="130627" y="2265832"/>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4" name="Rectangle: Rounded Corners 23">
            <a:extLst>
              <a:ext uri="{FF2B5EF4-FFF2-40B4-BE49-F238E27FC236}">
                <a16:creationId xmlns:a16="http://schemas.microsoft.com/office/drawing/2014/main" id="{F4ED19ED-AAF2-4B5C-84CB-286BA7E9CD2A}"/>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5" name="Rectangle: Rounded Corners 24">
            <a:extLst>
              <a:ext uri="{FF2B5EF4-FFF2-40B4-BE49-F238E27FC236}">
                <a16:creationId xmlns:a16="http://schemas.microsoft.com/office/drawing/2014/main" id="{77876F99-D1BE-459F-90D2-124158ADA360}"/>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6" name="Rectangle: Rounded Corners 25">
            <a:extLst>
              <a:ext uri="{FF2B5EF4-FFF2-40B4-BE49-F238E27FC236}">
                <a16:creationId xmlns:a16="http://schemas.microsoft.com/office/drawing/2014/main" id="{4F966990-CC76-4DBB-B730-50C85C8FE60F}"/>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7" name="Rectangle: Rounded Corners 26">
            <a:extLst>
              <a:ext uri="{FF2B5EF4-FFF2-40B4-BE49-F238E27FC236}">
                <a16:creationId xmlns:a16="http://schemas.microsoft.com/office/drawing/2014/main" id="{753B8963-F09E-419B-B520-6FFF36349898}"/>
              </a:ext>
            </a:extLst>
          </p:cNvPr>
          <p:cNvSpPr/>
          <p:nvPr/>
        </p:nvSpPr>
        <p:spPr>
          <a:xfrm>
            <a:off x="130627" y="4490895"/>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28" name="Rectangle: Rounded Corners 27">
            <a:extLst>
              <a:ext uri="{FF2B5EF4-FFF2-40B4-BE49-F238E27FC236}">
                <a16:creationId xmlns:a16="http://schemas.microsoft.com/office/drawing/2014/main" id="{B473E39D-E4EA-47B1-BFE5-5AF3E2046FDC}"/>
              </a:ext>
            </a:extLst>
          </p:cNvPr>
          <p:cNvSpPr/>
          <p:nvPr/>
        </p:nvSpPr>
        <p:spPr>
          <a:xfrm>
            <a:off x="130627" y="504723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29" name="Rectangle: Rounded Corners 28">
            <a:extLst>
              <a:ext uri="{FF2B5EF4-FFF2-40B4-BE49-F238E27FC236}">
                <a16:creationId xmlns:a16="http://schemas.microsoft.com/office/drawing/2014/main" id="{9F5027BD-2C36-4EB0-B343-7DB9B900361E}"/>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30" name="Rectangle: Rounded Corners 29">
            <a:extLst>
              <a:ext uri="{FF2B5EF4-FFF2-40B4-BE49-F238E27FC236}">
                <a16:creationId xmlns:a16="http://schemas.microsoft.com/office/drawing/2014/main" id="{E5D11334-E44E-4C12-801E-C095A6301415}"/>
              </a:ext>
            </a:extLst>
          </p:cNvPr>
          <p:cNvSpPr/>
          <p:nvPr/>
        </p:nvSpPr>
        <p:spPr>
          <a:xfrm>
            <a:off x="130627" y="6162709"/>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sp>
        <p:nvSpPr>
          <p:cNvPr id="31" name="Title 1">
            <a:extLst>
              <a:ext uri="{FF2B5EF4-FFF2-40B4-BE49-F238E27FC236}">
                <a16:creationId xmlns:a16="http://schemas.microsoft.com/office/drawing/2014/main" id="{3E643616-94F1-4D84-A3AC-16227F1D199D}"/>
              </a:ext>
            </a:extLst>
          </p:cNvPr>
          <p:cNvSpPr txBox="1">
            <a:spLocks/>
          </p:cNvSpPr>
          <p:nvPr/>
        </p:nvSpPr>
        <p:spPr>
          <a:xfrm>
            <a:off x="2917374" y="3361326"/>
            <a:ext cx="9143999" cy="2879199"/>
          </a:xfrm>
          <a:prstGeom prst="rect">
            <a:avLst/>
          </a:prstGeom>
        </p:spPr>
        <p:txBody>
          <a:bodyPr vert="horz" lIns="91440" tIns="45720" rIns="91440" bIns="45720" rtlCol="0" anchor="ctr">
            <a:normAutofit/>
          </a:bodyPr>
          <a:lstStyle>
            <a:defPPr>
              <a:defRPr lang="en-US"/>
            </a:defPPr>
            <a:lvl1pPr algn="ctr">
              <a:lnSpc>
                <a:spcPct val="90000"/>
              </a:lnSpc>
              <a:spcBef>
                <a:spcPct val="0"/>
              </a:spcBef>
              <a:buNone/>
              <a:defRPr sz="3200" b="1">
                <a:solidFill>
                  <a:srgbClr val="0070C0"/>
                </a:solidFill>
                <a:latin typeface="Arial" panose="020B0604020202020204" pitchFamily="34" charset="0"/>
                <a:ea typeface="+mj-ea"/>
                <a:cs typeface="Arial" panose="020B0604020202020204" pitchFamily="34" charset="0"/>
              </a:defRPr>
            </a:lvl1pPr>
          </a:lstStyle>
          <a:p>
            <a:pPr marL="457200" indent="-457200" algn="l">
              <a:buFont typeface="Wingdings" panose="05000000000000000000" pitchFamily="2" charset="2"/>
              <a:buChar char="ü"/>
            </a:pPr>
            <a:r>
              <a:rPr lang="en-US" dirty="0" err="1"/>
              <a:t>reviewerID</a:t>
            </a:r>
            <a:r>
              <a:rPr lang="en-US" dirty="0"/>
              <a:t> : </a:t>
            </a:r>
            <a:r>
              <a:rPr lang="en-US" dirty="0">
                <a:solidFill>
                  <a:srgbClr val="FF0000"/>
                </a:solidFill>
              </a:rPr>
              <a:t>"customer" </a:t>
            </a:r>
          </a:p>
          <a:p>
            <a:pPr marL="457200" indent="-457200" algn="l">
              <a:buFont typeface="Wingdings" panose="05000000000000000000" pitchFamily="2" charset="2"/>
              <a:buChar char="ü"/>
            </a:pPr>
            <a:r>
              <a:rPr lang="en-US" dirty="0" err="1"/>
              <a:t>asin</a:t>
            </a:r>
            <a:r>
              <a:rPr lang="en-US" dirty="0"/>
              <a:t> : </a:t>
            </a:r>
            <a:r>
              <a:rPr lang="en-US" dirty="0">
                <a:solidFill>
                  <a:srgbClr val="FF0000"/>
                </a:solidFill>
              </a:rPr>
              <a:t>"product" </a:t>
            </a:r>
          </a:p>
          <a:p>
            <a:pPr marL="457200" indent="-457200" algn="l">
              <a:buFont typeface="Wingdings" panose="05000000000000000000" pitchFamily="2" charset="2"/>
              <a:buChar char="ü"/>
            </a:pPr>
            <a:r>
              <a:rPr lang="en-US" dirty="0" err="1"/>
              <a:t>reviewText</a:t>
            </a:r>
            <a:r>
              <a:rPr lang="en-US" dirty="0"/>
              <a:t>: This will be concatenated with "summary" and renamed as </a:t>
            </a:r>
            <a:r>
              <a:rPr lang="en-US" dirty="0">
                <a:solidFill>
                  <a:srgbClr val="FF0000"/>
                </a:solidFill>
              </a:rPr>
              <a:t>"</a:t>
            </a:r>
            <a:r>
              <a:rPr lang="en-US" dirty="0" err="1">
                <a:solidFill>
                  <a:srgbClr val="FF0000"/>
                </a:solidFill>
              </a:rPr>
              <a:t>review_text</a:t>
            </a:r>
            <a:r>
              <a:rPr lang="en-US" dirty="0">
                <a:solidFill>
                  <a:srgbClr val="FF0000"/>
                </a:solidFill>
              </a:rPr>
              <a:t>" </a:t>
            </a:r>
          </a:p>
          <a:p>
            <a:pPr marL="457200" indent="-457200" algn="l">
              <a:buFont typeface="Wingdings" panose="05000000000000000000" pitchFamily="2" charset="2"/>
              <a:buChar char="ü"/>
            </a:pPr>
            <a:r>
              <a:rPr lang="en-US" dirty="0"/>
              <a:t>overall: </a:t>
            </a:r>
            <a:r>
              <a:rPr lang="en-US" dirty="0">
                <a:solidFill>
                  <a:srgbClr val="FF0000"/>
                </a:solidFill>
              </a:rPr>
              <a:t>"</a:t>
            </a:r>
            <a:r>
              <a:rPr lang="en-US" dirty="0" err="1">
                <a:solidFill>
                  <a:srgbClr val="FF0000"/>
                </a:solidFill>
              </a:rPr>
              <a:t>rating_class</a:t>
            </a:r>
            <a:r>
              <a:rPr lang="en-US" dirty="0">
                <a:solidFill>
                  <a:srgbClr val="FF0000"/>
                </a:solidFill>
              </a:rPr>
              <a:t>“</a:t>
            </a:r>
          </a:p>
          <a:p>
            <a:pPr marL="457200" indent="-457200" algn="l">
              <a:buFont typeface="Wingdings" panose="05000000000000000000" pitchFamily="2" charset="2"/>
              <a:buChar char="ü"/>
            </a:pPr>
            <a:r>
              <a:rPr lang="en-US" dirty="0" err="1"/>
              <a:t>reviewTime</a:t>
            </a:r>
            <a:r>
              <a:rPr lang="en-US" dirty="0"/>
              <a:t>: </a:t>
            </a:r>
            <a:r>
              <a:rPr lang="en-US" dirty="0">
                <a:solidFill>
                  <a:srgbClr val="FF0000"/>
                </a:solidFill>
              </a:rPr>
              <a:t>"year"</a:t>
            </a:r>
          </a:p>
        </p:txBody>
      </p:sp>
      <p:pic>
        <p:nvPicPr>
          <p:cNvPr id="4" name="Picture 3">
            <a:extLst>
              <a:ext uri="{FF2B5EF4-FFF2-40B4-BE49-F238E27FC236}">
                <a16:creationId xmlns:a16="http://schemas.microsoft.com/office/drawing/2014/main" id="{2AD952D5-160B-428A-8459-7181FD14D056}"/>
              </a:ext>
            </a:extLst>
          </p:cNvPr>
          <p:cNvPicPr>
            <a:picLocks noChangeAspect="1"/>
          </p:cNvPicPr>
          <p:nvPr/>
        </p:nvPicPr>
        <p:blipFill>
          <a:blip r:embed="rId2"/>
          <a:stretch>
            <a:fillRect/>
          </a:stretch>
        </p:blipFill>
        <p:spPr>
          <a:xfrm>
            <a:off x="3240887" y="1802110"/>
            <a:ext cx="8758226" cy="943467"/>
          </a:xfrm>
          <a:prstGeom prst="rect">
            <a:avLst/>
          </a:prstGeom>
        </p:spPr>
      </p:pic>
      <p:sp>
        <p:nvSpPr>
          <p:cNvPr id="18" name="Title 1">
            <a:extLst>
              <a:ext uri="{FF2B5EF4-FFF2-40B4-BE49-F238E27FC236}">
                <a16:creationId xmlns:a16="http://schemas.microsoft.com/office/drawing/2014/main" id="{A9238CA8-2493-4D29-BF6F-061CFADBF5AB}"/>
              </a:ext>
            </a:extLst>
          </p:cNvPr>
          <p:cNvSpPr txBox="1">
            <a:spLocks/>
          </p:cNvSpPr>
          <p:nvPr/>
        </p:nvSpPr>
        <p:spPr>
          <a:xfrm>
            <a:off x="3048000" y="1121794"/>
            <a:ext cx="1706880" cy="1032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B0F0"/>
                </a:solidFill>
                <a:latin typeface="Arial" panose="020B0604020202020204" pitchFamily="34" charset="0"/>
                <a:cs typeface="Arial" panose="020B0604020202020204" pitchFamily="34" charset="0"/>
              </a:rPr>
              <a:t>Sample</a:t>
            </a:r>
          </a:p>
        </p:txBody>
      </p:sp>
    </p:spTree>
    <p:extLst>
      <p:ext uri="{BB962C8B-B14F-4D97-AF65-F5344CB8AC3E}">
        <p14:creationId xmlns:p14="http://schemas.microsoft.com/office/powerpoint/2010/main" val="2623806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E74-24D8-40AA-9F4A-D31AA3FF036C}"/>
              </a:ext>
            </a:extLst>
          </p:cNvPr>
          <p:cNvSpPr>
            <a:spLocks noGrp="1"/>
          </p:cNvSpPr>
          <p:nvPr>
            <p:ph type="ctrTitle"/>
          </p:nvPr>
        </p:nvSpPr>
        <p:spPr>
          <a:xfrm>
            <a:off x="3048000" y="78800"/>
            <a:ext cx="9144000" cy="622168"/>
          </a:xfrm>
        </p:spPr>
        <p:txBody>
          <a:bodyPr>
            <a:normAutofit/>
          </a:bodyPr>
          <a:lstStyle/>
          <a:p>
            <a:r>
              <a:rPr lang="en-US" sz="3200" b="1" dirty="0">
                <a:solidFill>
                  <a:srgbClr val="FF0000"/>
                </a:solidFill>
                <a:latin typeface="Arial" panose="020B0604020202020204" pitchFamily="34" charset="0"/>
                <a:cs typeface="Arial" panose="020B0604020202020204" pitchFamily="34" charset="0"/>
              </a:rPr>
              <a:t>Data Wrangling – Descriptive Statistics</a:t>
            </a:r>
          </a:p>
        </p:txBody>
      </p:sp>
      <p:sp>
        <p:nvSpPr>
          <p:cNvPr id="19" name="Rectangle: Rounded Corners 18">
            <a:extLst>
              <a:ext uri="{FF2B5EF4-FFF2-40B4-BE49-F238E27FC236}">
                <a16:creationId xmlns:a16="http://schemas.microsoft.com/office/drawing/2014/main" id="{0A5EDD8F-048F-47CC-8E1A-693CD121CDC8}"/>
              </a:ext>
            </a:extLst>
          </p:cNvPr>
          <p:cNvSpPr/>
          <p:nvPr/>
        </p:nvSpPr>
        <p:spPr>
          <a:xfrm>
            <a:off x="130627" y="78800"/>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Problem Definition &amp; Understanding</a:t>
            </a:r>
          </a:p>
        </p:txBody>
      </p:sp>
      <p:sp>
        <p:nvSpPr>
          <p:cNvPr id="20" name="Rectangle: Rounded Corners 19">
            <a:extLst>
              <a:ext uri="{FF2B5EF4-FFF2-40B4-BE49-F238E27FC236}">
                <a16:creationId xmlns:a16="http://schemas.microsoft.com/office/drawing/2014/main" id="{81EB47FF-166F-400E-A79F-767B2ED7A8B6}"/>
              </a:ext>
            </a:extLst>
          </p:cNvPr>
          <p:cNvSpPr/>
          <p:nvPr/>
        </p:nvSpPr>
        <p:spPr>
          <a:xfrm>
            <a:off x="130627" y="625558"/>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Retrieval</a:t>
            </a:r>
          </a:p>
        </p:txBody>
      </p:sp>
      <p:sp>
        <p:nvSpPr>
          <p:cNvPr id="21" name="Rectangle: Rounded Corners 20">
            <a:extLst>
              <a:ext uri="{FF2B5EF4-FFF2-40B4-BE49-F238E27FC236}">
                <a16:creationId xmlns:a16="http://schemas.microsoft.com/office/drawing/2014/main" id="{99E76482-AF64-4A9F-846A-8BFC2A17D18D}"/>
              </a:ext>
            </a:extLst>
          </p:cNvPr>
          <p:cNvSpPr/>
          <p:nvPr/>
        </p:nvSpPr>
        <p:spPr>
          <a:xfrm>
            <a:off x="130627" y="1172316"/>
            <a:ext cx="2697414" cy="496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Wrangling</a:t>
            </a:r>
          </a:p>
        </p:txBody>
      </p:sp>
      <p:sp>
        <p:nvSpPr>
          <p:cNvPr id="22" name="Rectangle: Rounded Corners 21">
            <a:extLst>
              <a:ext uri="{FF2B5EF4-FFF2-40B4-BE49-F238E27FC236}">
                <a16:creationId xmlns:a16="http://schemas.microsoft.com/office/drawing/2014/main" id="{802DC3C8-3CED-4271-AF2D-69B640E2631D}"/>
              </a:ext>
            </a:extLst>
          </p:cNvPr>
          <p:cNvSpPr/>
          <p:nvPr/>
        </p:nvSpPr>
        <p:spPr>
          <a:xfrm>
            <a:off x="130627" y="1719074"/>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Preprocessing</a:t>
            </a:r>
          </a:p>
        </p:txBody>
      </p:sp>
      <p:sp>
        <p:nvSpPr>
          <p:cNvPr id="23" name="Rectangle: Rounded Corners 22">
            <a:extLst>
              <a:ext uri="{FF2B5EF4-FFF2-40B4-BE49-F238E27FC236}">
                <a16:creationId xmlns:a16="http://schemas.microsoft.com/office/drawing/2014/main" id="{1569776E-5E5F-4536-A28F-A231C30CBCB0}"/>
              </a:ext>
            </a:extLst>
          </p:cNvPr>
          <p:cNvSpPr/>
          <p:nvPr/>
        </p:nvSpPr>
        <p:spPr>
          <a:xfrm>
            <a:off x="130627" y="2265832"/>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24" name="Rectangle: Rounded Corners 23">
            <a:extLst>
              <a:ext uri="{FF2B5EF4-FFF2-40B4-BE49-F238E27FC236}">
                <a16:creationId xmlns:a16="http://schemas.microsoft.com/office/drawing/2014/main" id="{F4ED19ED-AAF2-4B5C-84CB-286BA7E9CD2A}"/>
              </a:ext>
            </a:extLst>
          </p:cNvPr>
          <p:cNvSpPr/>
          <p:nvPr/>
        </p:nvSpPr>
        <p:spPr>
          <a:xfrm>
            <a:off x="130627" y="2812590"/>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Transforming Data</a:t>
            </a:r>
          </a:p>
        </p:txBody>
      </p:sp>
      <p:sp>
        <p:nvSpPr>
          <p:cNvPr id="25" name="Rectangle: Rounded Corners 24">
            <a:extLst>
              <a:ext uri="{FF2B5EF4-FFF2-40B4-BE49-F238E27FC236}">
                <a16:creationId xmlns:a16="http://schemas.microsoft.com/office/drawing/2014/main" id="{77876F99-D1BE-459F-90D2-124158ADA360}"/>
              </a:ext>
            </a:extLst>
          </p:cNvPr>
          <p:cNvSpPr/>
          <p:nvPr/>
        </p:nvSpPr>
        <p:spPr>
          <a:xfrm>
            <a:off x="130627" y="3387799"/>
            <a:ext cx="2697414" cy="4866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Preparing the Model</a:t>
            </a:r>
          </a:p>
        </p:txBody>
      </p:sp>
      <p:sp>
        <p:nvSpPr>
          <p:cNvPr id="26" name="Rectangle: Rounded Corners 25">
            <a:extLst>
              <a:ext uri="{FF2B5EF4-FFF2-40B4-BE49-F238E27FC236}">
                <a16:creationId xmlns:a16="http://schemas.microsoft.com/office/drawing/2014/main" id="{4F966990-CC76-4DBB-B730-50C85C8FE60F}"/>
              </a:ext>
            </a:extLst>
          </p:cNvPr>
          <p:cNvSpPr/>
          <p:nvPr/>
        </p:nvSpPr>
        <p:spPr>
          <a:xfrm>
            <a:off x="130627" y="3934557"/>
            <a:ext cx="2697414" cy="4962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27" name="Rectangle: Rounded Corners 26">
            <a:extLst>
              <a:ext uri="{FF2B5EF4-FFF2-40B4-BE49-F238E27FC236}">
                <a16:creationId xmlns:a16="http://schemas.microsoft.com/office/drawing/2014/main" id="{753B8963-F09E-419B-B520-6FFF36349898}"/>
              </a:ext>
            </a:extLst>
          </p:cNvPr>
          <p:cNvSpPr/>
          <p:nvPr/>
        </p:nvSpPr>
        <p:spPr>
          <a:xfrm>
            <a:off x="130627" y="4490895"/>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p>
        </p:txBody>
      </p:sp>
      <p:sp>
        <p:nvSpPr>
          <p:cNvPr id="28" name="Rectangle: Rounded Corners 27">
            <a:extLst>
              <a:ext uri="{FF2B5EF4-FFF2-40B4-BE49-F238E27FC236}">
                <a16:creationId xmlns:a16="http://schemas.microsoft.com/office/drawing/2014/main" id="{B473E39D-E4EA-47B1-BFE5-5AF3E2046FDC}"/>
              </a:ext>
            </a:extLst>
          </p:cNvPr>
          <p:cNvSpPr/>
          <p:nvPr/>
        </p:nvSpPr>
        <p:spPr>
          <a:xfrm>
            <a:off x="130627" y="504723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Improvement &amp;</a:t>
            </a:r>
          </a:p>
          <a:p>
            <a:pPr algn="ctr"/>
            <a:r>
              <a:rPr lang="en-US" dirty="0"/>
              <a:t>Evaluation</a:t>
            </a:r>
          </a:p>
        </p:txBody>
      </p:sp>
      <p:sp>
        <p:nvSpPr>
          <p:cNvPr id="29" name="Rectangle: Rounded Corners 28">
            <a:extLst>
              <a:ext uri="{FF2B5EF4-FFF2-40B4-BE49-F238E27FC236}">
                <a16:creationId xmlns:a16="http://schemas.microsoft.com/office/drawing/2014/main" id="{9F5027BD-2C36-4EB0-B343-7DB9B900361E}"/>
              </a:ext>
            </a:extLst>
          </p:cNvPr>
          <p:cNvSpPr/>
          <p:nvPr/>
        </p:nvSpPr>
        <p:spPr>
          <a:xfrm>
            <a:off x="130627" y="5615003"/>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30" name="Rectangle: Rounded Corners 29">
            <a:extLst>
              <a:ext uri="{FF2B5EF4-FFF2-40B4-BE49-F238E27FC236}">
                <a16:creationId xmlns:a16="http://schemas.microsoft.com/office/drawing/2014/main" id="{E5D11334-E44E-4C12-801E-C095A6301415}"/>
              </a:ext>
            </a:extLst>
          </p:cNvPr>
          <p:cNvSpPr/>
          <p:nvPr/>
        </p:nvSpPr>
        <p:spPr>
          <a:xfrm>
            <a:off x="130627" y="6162709"/>
            <a:ext cx="2697414" cy="4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pic>
        <p:nvPicPr>
          <p:cNvPr id="5" name="Picture 4">
            <a:extLst>
              <a:ext uri="{FF2B5EF4-FFF2-40B4-BE49-F238E27FC236}">
                <a16:creationId xmlns:a16="http://schemas.microsoft.com/office/drawing/2014/main" id="{DC40B4BC-CFF4-4551-920D-BBEB2DB9BD93}"/>
              </a:ext>
            </a:extLst>
          </p:cNvPr>
          <p:cNvPicPr>
            <a:picLocks noChangeAspect="1"/>
          </p:cNvPicPr>
          <p:nvPr/>
        </p:nvPicPr>
        <p:blipFill>
          <a:blip r:embed="rId2"/>
          <a:stretch>
            <a:fillRect/>
          </a:stretch>
        </p:blipFill>
        <p:spPr>
          <a:xfrm>
            <a:off x="3903055" y="1244336"/>
            <a:ext cx="7145131" cy="4773582"/>
          </a:xfrm>
          <a:prstGeom prst="rect">
            <a:avLst/>
          </a:prstGeom>
        </p:spPr>
      </p:pic>
      <p:pic>
        <p:nvPicPr>
          <p:cNvPr id="6" name="Picture 5">
            <a:extLst>
              <a:ext uri="{FF2B5EF4-FFF2-40B4-BE49-F238E27FC236}">
                <a16:creationId xmlns:a16="http://schemas.microsoft.com/office/drawing/2014/main" id="{026123CB-BC75-487E-A62B-894BEC93BFC4}"/>
              </a:ext>
            </a:extLst>
          </p:cNvPr>
          <p:cNvPicPr>
            <a:picLocks noChangeAspect="1"/>
          </p:cNvPicPr>
          <p:nvPr/>
        </p:nvPicPr>
        <p:blipFill>
          <a:blip r:embed="rId3"/>
          <a:stretch>
            <a:fillRect/>
          </a:stretch>
        </p:blipFill>
        <p:spPr>
          <a:xfrm>
            <a:off x="3263493" y="1015325"/>
            <a:ext cx="2584928" cy="1176630"/>
          </a:xfrm>
          <a:prstGeom prst="rect">
            <a:avLst/>
          </a:prstGeom>
        </p:spPr>
      </p:pic>
      <p:pic>
        <p:nvPicPr>
          <p:cNvPr id="7" name="Picture 6">
            <a:extLst>
              <a:ext uri="{FF2B5EF4-FFF2-40B4-BE49-F238E27FC236}">
                <a16:creationId xmlns:a16="http://schemas.microsoft.com/office/drawing/2014/main" id="{22647DFA-76B8-4F78-97D4-AE5DACC1F241}"/>
              </a:ext>
            </a:extLst>
          </p:cNvPr>
          <p:cNvPicPr>
            <a:picLocks noChangeAspect="1"/>
          </p:cNvPicPr>
          <p:nvPr/>
        </p:nvPicPr>
        <p:blipFill>
          <a:blip r:embed="rId4"/>
          <a:stretch>
            <a:fillRect/>
          </a:stretch>
        </p:blipFill>
        <p:spPr>
          <a:xfrm>
            <a:off x="9006567" y="3889603"/>
            <a:ext cx="2584928" cy="1182727"/>
          </a:xfrm>
          <a:prstGeom prst="rect">
            <a:avLst/>
          </a:prstGeom>
        </p:spPr>
      </p:pic>
      <p:sp>
        <p:nvSpPr>
          <p:cNvPr id="32" name="Title 1">
            <a:extLst>
              <a:ext uri="{FF2B5EF4-FFF2-40B4-BE49-F238E27FC236}">
                <a16:creationId xmlns:a16="http://schemas.microsoft.com/office/drawing/2014/main" id="{63FA0EF7-4FBF-44DF-A122-FA34B8126804}"/>
              </a:ext>
            </a:extLst>
          </p:cNvPr>
          <p:cNvSpPr txBox="1">
            <a:spLocks/>
          </p:cNvSpPr>
          <p:nvPr/>
        </p:nvSpPr>
        <p:spPr>
          <a:xfrm>
            <a:off x="2362200" y="5746577"/>
            <a:ext cx="10515600" cy="1032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70C0"/>
                </a:solidFill>
                <a:latin typeface="Arial" panose="020B0604020202020204" pitchFamily="34" charset="0"/>
                <a:cs typeface="Arial" panose="020B0604020202020204" pitchFamily="34" charset="0"/>
              </a:rPr>
              <a:t>Imbalanced Dataset</a:t>
            </a:r>
          </a:p>
        </p:txBody>
      </p:sp>
    </p:spTree>
    <p:extLst>
      <p:ext uri="{BB962C8B-B14F-4D97-AF65-F5344CB8AC3E}">
        <p14:creationId xmlns:p14="http://schemas.microsoft.com/office/powerpoint/2010/main" val="18479635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1497</TotalTime>
  <Words>1720</Words>
  <Application>Microsoft Office PowerPoint</Application>
  <PresentationFormat>Widescreen</PresentationFormat>
  <Paragraphs>613</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Wingdings</vt:lpstr>
      <vt:lpstr>Office Theme</vt:lpstr>
      <vt:lpstr>PowerPoint Presentation</vt:lpstr>
      <vt:lpstr>Problem Definition</vt:lpstr>
      <vt:lpstr>Problem Definition</vt:lpstr>
      <vt:lpstr>Data Retrieval</vt:lpstr>
      <vt:lpstr>Data Wrangling – Data Information</vt:lpstr>
      <vt:lpstr>Data Wrangling – Missing &amp; Duplicate Values</vt:lpstr>
      <vt:lpstr>Data Wrangling</vt:lpstr>
      <vt:lpstr>Data Wrangling – Rename Features</vt:lpstr>
      <vt:lpstr>Data Wrangling – Descriptive Statistics</vt:lpstr>
      <vt:lpstr>Data Wrangling – Descriptive Statistics</vt:lpstr>
      <vt:lpstr>Text Preprocessing</vt:lpstr>
      <vt:lpstr>Text Preprocessing</vt:lpstr>
      <vt:lpstr>Text Preprocessing</vt:lpstr>
      <vt:lpstr>Exploratory Data Analysis – Target Variable</vt:lpstr>
      <vt:lpstr>Exploratory Data Analysis – ‘Year’ Feature</vt:lpstr>
      <vt:lpstr>Exploratory Data Analysis – ‘Review Length’ Feature</vt:lpstr>
      <vt:lpstr>Exploratory Data Analysis – ‘Text Review’ Feature</vt:lpstr>
      <vt:lpstr>Exploratory Data Analysis – ‘Text Review’ Feature</vt:lpstr>
      <vt:lpstr>Transforming Data</vt:lpstr>
      <vt:lpstr>Selecting the Right Evaluation Metric</vt:lpstr>
      <vt:lpstr>Apply Vectorizing</vt:lpstr>
      <vt:lpstr>Training Model</vt:lpstr>
      <vt:lpstr>Dummy Classifier</vt:lpstr>
      <vt:lpstr>Count-Vectorizing and Algorithms</vt:lpstr>
      <vt:lpstr>TF-IDF and Algorithms</vt:lpstr>
      <vt:lpstr>Hashing Vectorizing and Algorithms</vt:lpstr>
      <vt:lpstr>Model Improvement &amp; Evaluation</vt:lpstr>
      <vt:lpstr>Count-Vectorizing and Algorithms Adding Most and Least Common Words to Stopwords List</vt:lpstr>
      <vt:lpstr>Count-Vectorizing and Algorithms Synthetic Minority Oversampling Technique (SMOTE)</vt:lpstr>
      <vt:lpstr>Count-Vectorizing and Algorithms PCA + SMOTE</vt:lpstr>
      <vt:lpstr>Count-Vectorizing and Algorithms Truncated SVD + SMOTE</vt:lpstr>
      <vt:lpstr>Word2Vec and Simple Neural Network</vt:lpstr>
      <vt:lpstr>Conclusion</vt:lpstr>
      <vt:lpstr>Conclusion</vt:lpstr>
      <vt:lpstr>Conclusion - Recommendations</vt:lpstr>
      <vt:lpstr>Conclusion - Recommendations</vt:lpstr>
      <vt:lpstr>Conclusion- Future Study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Engin Turkmen</dc:creator>
  <cp:lastModifiedBy>U G</cp:lastModifiedBy>
  <cp:revision>68</cp:revision>
  <dcterms:created xsi:type="dcterms:W3CDTF">2019-06-02T16:37:53Z</dcterms:created>
  <dcterms:modified xsi:type="dcterms:W3CDTF">2021-01-09T23:27:40Z</dcterms:modified>
</cp:coreProperties>
</file>